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4" r:id="rId2"/>
    <p:sldId id="277" r:id="rId3"/>
    <p:sldId id="274" r:id="rId4"/>
    <p:sldId id="278" r:id="rId5"/>
    <p:sldId id="293" r:id="rId6"/>
    <p:sldId id="297" r:id="rId7"/>
    <p:sldId id="301" r:id="rId8"/>
    <p:sldId id="300" r:id="rId9"/>
    <p:sldId id="302" r:id="rId10"/>
    <p:sldId id="303" r:id="rId11"/>
    <p:sldId id="299" r:id="rId12"/>
    <p:sldId id="272" r:id="rId13"/>
    <p:sldId id="267" r:id="rId14"/>
    <p:sldId id="269" r:id="rId15"/>
    <p:sldId id="266" r:id="rId16"/>
    <p:sldId id="262" r:id="rId17"/>
    <p:sldId id="292" r:id="rId18"/>
    <p:sldId id="279" r:id="rId19"/>
  </p:sldIdLst>
  <p:sldSz cx="12192000" cy="6858000"/>
  <p:notesSz cx="9942513" cy="6810375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Poppins" panose="00000500000000000000" pitchFamily="2" charset="0"/>
      <p:regular r:id="rId26"/>
      <p:bold r:id="rId27"/>
      <p:italic r:id="rId28"/>
      <p:boldItalic r:id="rId29"/>
    </p:embeddedFont>
    <p:embeddedFont>
      <p:font typeface="Poppins regular" panose="00000500000000000000" pitchFamily="2" charset="0"/>
      <p:regular r:id="rId30"/>
    </p:embeddedFont>
    <p:embeddedFont>
      <p:font typeface="Space Grotesk" pitchFamily="2" charset="0"/>
      <p:regular r:id="rId31"/>
      <p:bold r:id="rId32"/>
    </p:embeddedFont>
    <p:embeddedFont>
      <p:font typeface="Space Grotesk bold" pitchFamily="2" charset="0"/>
      <p:bold r:id="rId33"/>
    </p:embeddedFont>
    <p:embeddedFont>
      <p:font typeface="Space Grotesk regular" pitchFamily="2" charset="0"/>
      <p:regular r:id="rId3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8E6"/>
    <a:srgbClr val="66FF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BDF52-B5B0-46DB-A4DB-FD8A17A0BDB5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</dgm:pt>
    <dgm:pt modelId="{4D617DB7-A8DC-4A81-B20F-6AD0D0EFCA4A}">
      <dgm:prSet phldrT="[Text]" custT="1"/>
      <dgm:spPr>
        <a:solidFill>
          <a:srgbClr val="B5C8E6"/>
        </a:solidFill>
        <a:ln>
          <a:solidFill>
            <a:srgbClr val="B5C8E6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de-DE" sz="1200" dirty="0">
              <a:latin typeface="Poppins regular" panose="00000500000000000000" pitchFamily="2" charset="0"/>
              <a:cs typeface="Poppins regular" panose="00000500000000000000" pitchFamily="2" charset="0"/>
            </a:rPr>
            <a:t>Vorarbeiten (Fragebogenentwicklung etc.) ab Sommer 2021 </a:t>
          </a:r>
        </a:p>
      </dgm:t>
    </dgm:pt>
    <dgm:pt modelId="{F8DA37CE-EEB9-4C0C-B881-C6DF2E32ACA9}" type="parTrans" cxnId="{558D27E1-71A2-4922-9C8A-D07C90BAB2E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de-DE" sz="1200">
            <a:latin typeface="Poppins regular" panose="00000500000000000000" pitchFamily="2" charset="0"/>
            <a:cs typeface="Poppins regular" panose="00000500000000000000" pitchFamily="2" charset="0"/>
          </a:endParaRPr>
        </a:p>
      </dgm:t>
    </dgm:pt>
    <dgm:pt modelId="{60D4748A-435E-460A-9842-39E98FB42D49}" type="sibTrans" cxnId="{558D27E1-71A2-4922-9C8A-D07C90BAB2E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de-DE" sz="1200">
            <a:latin typeface="Poppins regular" panose="00000500000000000000" pitchFamily="2" charset="0"/>
            <a:cs typeface="Poppins regular" panose="00000500000000000000" pitchFamily="2" charset="0"/>
          </a:endParaRPr>
        </a:p>
      </dgm:t>
    </dgm:pt>
    <dgm:pt modelId="{5D32BE97-F9CA-4B2D-A0DE-E646DFE6FA30}">
      <dgm:prSet custT="1"/>
      <dgm:spPr>
        <a:solidFill>
          <a:srgbClr val="B5C8E6"/>
        </a:solidFill>
        <a:ln>
          <a:solidFill>
            <a:srgbClr val="B5C8E6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de-DE" sz="1200" dirty="0">
              <a:latin typeface="Poppins regular" panose="00000500000000000000" pitchFamily="2" charset="0"/>
              <a:cs typeface="Poppins regular" panose="00000500000000000000" pitchFamily="2" charset="0"/>
            </a:rPr>
            <a:t>Kontaktaufnahme Pflegekinderdienste, Jugendämter, Einrichtungen in 2022</a:t>
          </a:r>
        </a:p>
      </dgm:t>
    </dgm:pt>
    <dgm:pt modelId="{C8BF72AA-E8E9-4929-857A-415727BB76DF}" type="parTrans" cxnId="{E01758BD-B701-454D-8C19-355C9169002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de-DE" sz="1200">
            <a:latin typeface="Poppins regular" panose="00000500000000000000" pitchFamily="2" charset="0"/>
            <a:cs typeface="Poppins regular" panose="00000500000000000000" pitchFamily="2" charset="0"/>
          </a:endParaRPr>
        </a:p>
      </dgm:t>
    </dgm:pt>
    <dgm:pt modelId="{3B71AA25-797F-4CBC-9336-08D642773223}" type="sibTrans" cxnId="{E01758BD-B701-454D-8C19-355C9169002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de-DE" sz="1200">
            <a:latin typeface="Poppins regular" panose="00000500000000000000" pitchFamily="2" charset="0"/>
            <a:cs typeface="Poppins regular" panose="00000500000000000000" pitchFamily="2" charset="0"/>
          </a:endParaRPr>
        </a:p>
      </dgm:t>
    </dgm:pt>
    <dgm:pt modelId="{9EB915DC-5357-4797-9CA0-024922C6E8CE}">
      <dgm:prSet custT="1"/>
      <dgm:spPr>
        <a:solidFill>
          <a:srgbClr val="B5C8E6"/>
        </a:solidFill>
        <a:ln>
          <a:solidFill>
            <a:srgbClr val="B5C8E6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de-DE" sz="1200" dirty="0">
              <a:latin typeface="Poppins regular" panose="00000500000000000000" pitchFamily="2" charset="0"/>
              <a:cs typeface="Poppins regular" panose="00000500000000000000" pitchFamily="2" charset="0"/>
            </a:rPr>
            <a:t>Kontaktaufnahme mit jungen Menschen ab Sommer 2022</a:t>
          </a:r>
        </a:p>
      </dgm:t>
    </dgm:pt>
    <dgm:pt modelId="{E26CF126-6AC6-4408-908F-D5BD5FEB82AB}" type="parTrans" cxnId="{6CC9DAEF-7D29-4686-AF87-824B039D47D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de-DE" sz="1200">
            <a:latin typeface="Poppins regular" panose="00000500000000000000" pitchFamily="2" charset="0"/>
            <a:cs typeface="Poppins regular" panose="00000500000000000000" pitchFamily="2" charset="0"/>
          </a:endParaRPr>
        </a:p>
      </dgm:t>
    </dgm:pt>
    <dgm:pt modelId="{7153FA48-6B21-462C-8131-EC113179B033}" type="sibTrans" cxnId="{6CC9DAEF-7D29-4686-AF87-824B039D47D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de-DE" sz="1200">
            <a:latin typeface="Poppins regular" panose="00000500000000000000" pitchFamily="2" charset="0"/>
            <a:cs typeface="Poppins regular" panose="00000500000000000000" pitchFamily="2" charset="0"/>
          </a:endParaRPr>
        </a:p>
      </dgm:t>
    </dgm:pt>
    <dgm:pt modelId="{9F874685-F4CA-4E7B-A412-9FE9114A522C}">
      <dgm:prSet custT="1"/>
      <dgm:spPr>
        <a:solidFill>
          <a:srgbClr val="B5C8E6"/>
        </a:solidFill>
        <a:ln>
          <a:solidFill>
            <a:srgbClr val="B5C8E6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de-DE" sz="1200" dirty="0">
              <a:latin typeface="Poppins regular" panose="00000500000000000000" pitchFamily="2" charset="0"/>
              <a:cs typeface="Poppins regular" panose="00000500000000000000" pitchFamily="2" charset="0"/>
            </a:rPr>
            <a:t>Befragungen beginnen Anfang 2023</a:t>
          </a:r>
        </a:p>
      </dgm:t>
    </dgm:pt>
    <dgm:pt modelId="{996951BB-E046-4E85-9C57-00811FCCAC9C}" type="parTrans" cxnId="{2854C509-CC6A-40FC-9C97-A31C006F8BD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de-DE" sz="1200">
            <a:latin typeface="Poppins regular" panose="00000500000000000000" pitchFamily="2" charset="0"/>
            <a:cs typeface="Poppins regular" panose="00000500000000000000" pitchFamily="2" charset="0"/>
          </a:endParaRPr>
        </a:p>
      </dgm:t>
    </dgm:pt>
    <dgm:pt modelId="{0E3EA434-DFFE-4ADC-A83F-0CDAB16DF846}" type="sibTrans" cxnId="{2854C509-CC6A-40FC-9C97-A31C006F8BD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de-DE" sz="1200">
            <a:latin typeface="Poppins regular" panose="00000500000000000000" pitchFamily="2" charset="0"/>
            <a:cs typeface="Poppins regular" panose="00000500000000000000" pitchFamily="2" charset="0"/>
          </a:endParaRPr>
        </a:p>
      </dgm:t>
    </dgm:pt>
    <dgm:pt modelId="{32667B08-45C6-42BF-ABA6-7A7732592930}">
      <dgm:prSet custT="1"/>
      <dgm:spPr>
        <a:solidFill>
          <a:srgbClr val="B5C8E6"/>
        </a:solidFill>
        <a:ln>
          <a:solidFill>
            <a:srgbClr val="B5C8E6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de-DE" sz="1200">
              <a:latin typeface="Poppins regular" panose="00000500000000000000" pitchFamily="2" charset="0"/>
              <a:cs typeface="Poppins regular" panose="00000500000000000000" pitchFamily="2" charset="0"/>
            </a:rPr>
            <a:t>Zwischenergebnisse können voraussichtlich 2023/2024 präsentiert werden</a:t>
          </a:r>
          <a:endParaRPr lang="de-DE" sz="1200" dirty="0">
            <a:latin typeface="Poppins regular" panose="00000500000000000000" pitchFamily="2" charset="0"/>
            <a:cs typeface="Poppins regular" panose="00000500000000000000" pitchFamily="2" charset="0"/>
          </a:endParaRPr>
        </a:p>
      </dgm:t>
    </dgm:pt>
    <dgm:pt modelId="{5BC584EE-C1D1-4BE1-890E-58B1CADD2630}" type="parTrans" cxnId="{1045540C-7F0C-45E2-83CF-4F386045CB1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de-DE" sz="1200">
            <a:latin typeface="Poppins regular" panose="00000500000000000000" pitchFamily="2" charset="0"/>
            <a:cs typeface="Poppins regular" panose="00000500000000000000" pitchFamily="2" charset="0"/>
          </a:endParaRPr>
        </a:p>
      </dgm:t>
    </dgm:pt>
    <dgm:pt modelId="{741F20EA-940B-4BAF-A152-44DEEDF17634}" type="sibTrans" cxnId="{1045540C-7F0C-45E2-83CF-4F386045CB1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de-DE" sz="1200">
            <a:latin typeface="Poppins regular" panose="00000500000000000000" pitchFamily="2" charset="0"/>
            <a:cs typeface="Poppins regular" panose="00000500000000000000" pitchFamily="2" charset="0"/>
          </a:endParaRPr>
        </a:p>
      </dgm:t>
    </dgm:pt>
    <dgm:pt modelId="{C1F2B5B5-51C4-4D0B-A287-9472194DF880}">
      <dgm:prSet custT="1"/>
      <dgm:spPr>
        <a:solidFill>
          <a:srgbClr val="B5C8E6"/>
        </a:solidFill>
        <a:ln>
          <a:solidFill>
            <a:srgbClr val="B5C8E6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de-DE" sz="1200">
              <a:latin typeface="Poppins regular" panose="00000500000000000000" pitchFamily="2" charset="0"/>
              <a:cs typeface="Poppins regular" panose="00000500000000000000" pitchFamily="2" charset="0"/>
            </a:rPr>
            <a:t>Ende der Studie im Jahr 2030</a:t>
          </a:r>
          <a:endParaRPr lang="de-DE" sz="1200" dirty="0">
            <a:latin typeface="Poppins regular" panose="00000500000000000000" pitchFamily="2" charset="0"/>
            <a:cs typeface="Poppins regular" panose="00000500000000000000" pitchFamily="2" charset="0"/>
          </a:endParaRPr>
        </a:p>
      </dgm:t>
    </dgm:pt>
    <dgm:pt modelId="{481D4732-52B2-4825-BB3F-2BE4F2FBA7E8}" type="parTrans" cxnId="{FBF17F7E-5303-443A-A615-14F90684088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de-DE" sz="1200">
            <a:latin typeface="Poppins regular" panose="00000500000000000000" pitchFamily="2" charset="0"/>
            <a:cs typeface="Poppins regular" panose="00000500000000000000" pitchFamily="2" charset="0"/>
          </a:endParaRPr>
        </a:p>
      </dgm:t>
    </dgm:pt>
    <dgm:pt modelId="{CD39BB80-FD3E-4D77-9CC6-44ADDA1075D2}" type="sibTrans" cxnId="{FBF17F7E-5303-443A-A615-14F90684088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de-DE" sz="1200">
            <a:latin typeface="Poppins regular" panose="00000500000000000000" pitchFamily="2" charset="0"/>
            <a:cs typeface="Poppins regular" panose="00000500000000000000" pitchFamily="2" charset="0"/>
          </a:endParaRPr>
        </a:p>
      </dgm:t>
    </dgm:pt>
    <dgm:pt modelId="{6D833136-98E5-4603-8A3A-9AAD31BE4854}">
      <dgm:prSet custT="1"/>
      <dgm:spPr>
        <a:solidFill>
          <a:srgbClr val="B5C8E6"/>
        </a:solidFill>
        <a:ln>
          <a:solidFill>
            <a:srgbClr val="B5C8E6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de-DE" sz="1200" dirty="0">
              <a:latin typeface="Poppins regular" panose="00000500000000000000" pitchFamily="2" charset="0"/>
              <a:cs typeface="Poppins regular" panose="00000500000000000000" pitchFamily="2" charset="0"/>
            </a:rPr>
            <a:t>Ab dann jährlich eine Befragung über sieben Jahre</a:t>
          </a:r>
        </a:p>
      </dgm:t>
    </dgm:pt>
    <dgm:pt modelId="{1AF3419B-55A0-49BB-B84E-0C983E5A076C}" type="parTrans" cxnId="{5198A534-9476-49C8-A58F-54E19BE6C36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de-DE" sz="1200">
            <a:latin typeface="Poppins regular" panose="00000500000000000000" pitchFamily="2" charset="0"/>
            <a:cs typeface="Poppins regular" panose="00000500000000000000" pitchFamily="2" charset="0"/>
          </a:endParaRPr>
        </a:p>
      </dgm:t>
    </dgm:pt>
    <dgm:pt modelId="{12163D90-FE2A-426B-9440-FCE5B27F19FC}" type="sibTrans" cxnId="{5198A534-9476-49C8-A58F-54E19BE6C36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de-DE" sz="1200">
            <a:latin typeface="Poppins regular" panose="00000500000000000000" pitchFamily="2" charset="0"/>
            <a:cs typeface="Poppins regular" panose="00000500000000000000" pitchFamily="2" charset="0"/>
          </a:endParaRPr>
        </a:p>
      </dgm:t>
    </dgm:pt>
    <dgm:pt modelId="{5FD80E6F-08E0-44E0-9726-BD30FB6F21A1}" type="pres">
      <dgm:prSet presAssocID="{555BDF52-B5B0-46DB-A4DB-FD8A17A0BDB5}" presName="Name0" presStyleCnt="0">
        <dgm:presLayoutVars>
          <dgm:dir/>
          <dgm:animLvl val="lvl"/>
          <dgm:resizeHandles val="exact"/>
        </dgm:presLayoutVars>
      </dgm:prSet>
      <dgm:spPr/>
    </dgm:pt>
    <dgm:pt modelId="{F30BC013-76EA-4F02-AC7C-AB6FA89FCCE0}" type="pres">
      <dgm:prSet presAssocID="{C1F2B5B5-51C4-4D0B-A287-9472194DF880}" presName="boxAndChildren" presStyleCnt="0"/>
      <dgm:spPr/>
    </dgm:pt>
    <dgm:pt modelId="{D3AD27DA-75B0-452D-B7ED-91F3AAA9F877}" type="pres">
      <dgm:prSet presAssocID="{C1F2B5B5-51C4-4D0B-A287-9472194DF880}" presName="parentTextBox" presStyleLbl="node1" presStyleIdx="0" presStyleCnt="7"/>
      <dgm:spPr/>
    </dgm:pt>
    <dgm:pt modelId="{8557234B-11B5-4C04-8244-54ABF418D2DE}" type="pres">
      <dgm:prSet presAssocID="{741F20EA-940B-4BAF-A152-44DEEDF17634}" presName="sp" presStyleCnt="0"/>
      <dgm:spPr/>
    </dgm:pt>
    <dgm:pt modelId="{68784860-B9C3-4745-BFDE-A6C65D127119}" type="pres">
      <dgm:prSet presAssocID="{32667B08-45C6-42BF-ABA6-7A7732592930}" presName="arrowAndChildren" presStyleCnt="0"/>
      <dgm:spPr/>
    </dgm:pt>
    <dgm:pt modelId="{50D2673A-7C75-422E-BCE1-070747470CEB}" type="pres">
      <dgm:prSet presAssocID="{32667B08-45C6-42BF-ABA6-7A7732592930}" presName="parentTextArrow" presStyleLbl="node1" presStyleIdx="1" presStyleCnt="7"/>
      <dgm:spPr/>
    </dgm:pt>
    <dgm:pt modelId="{6AFAA1B5-5A77-4D93-A297-921914861A97}" type="pres">
      <dgm:prSet presAssocID="{12163D90-FE2A-426B-9440-FCE5B27F19FC}" presName="sp" presStyleCnt="0"/>
      <dgm:spPr/>
    </dgm:pt>
    <dgm:pt modelId="{22B335F5-B6C3-4005-AAF1-18F7CB0827DD}" type="pres">
      <dgm:prSet presAssocID="{6D833136-98E5-4603-8A3A-9AAD31BE4854}" presName="arrowAndChildren" presStyleCnt="0"/>
      <dgm:spPr/>
    </dgm:pt>
    <dgm:pt modelId="{8CA1B7AC-EF3C-42CA-9B6A-BABD26C59AB2}" type="pres">
      <dgm:prSet presAssocID="{6D833136-98E5-4603-8A3A-9AAD31BE4854}" presName="parentTextArrow" presStyleLbl="node1" presStyleIdx="2" presStyleCnt="7" custLinFactNeighborX="0"/>
      <dgm:spPr/>
    </dgm:pt>
    <dgm:pt modelId="{31484F23-27F5-43BC-BE1E-5069B67F50CE}" type="pres">
      <dgm:prSet presAssocID="{0E3EA434-DFFE-4ADC-A83F-0CDAB16DF846}" presName="sp" presStyleCnt="0"/>
      <dgm:spPr/>
    </dgm:pt>
    <dgm:pt modelId="{8727074C-9143-458D-8325-44786B03E27C}" type="pres">
      <dgm:prSet presAssocID="{9F874685-F4CA-4E7B-A412-9FE9114A522C}" presName="arrowAndChildren" presStyleCnt="0"/>
      <dgm:spPr/>
    </dgm:pt>
    <dgm:pt modelId="{11799B7C-9F18-401B-A53C-488BB4604183}" type="pres">
      <dgm:prSet presAssocID="{9F874685-F4CA-4E7B-A412-9FE9114A522C}" presName="parentTextArrow" presStyleLbl="node1" presStyleIdx="3" presStyleCnt="7"/>
      <dgm:spPr/>
    </dgm:pt>
    <dgm:pt modelId="{81210B4D-C1AC-4363-98DE-7687FB7556AD}" type="pres">
      <dgm:prSet presAssocID="{7153FA48-6B21-462C-8131-EC113179B033}" presName="sp" presStyleCnt="0"/>
      <dgm:spPr/>
    </dgm:pt>
    <dgm:pt modelId="{D212E202-4AB1-45B8-8414-FBA50D1F014E}" type="pres">
      <dgm:prSet presAssocID="{9EB915DC-5357-4797-9CA0-024922C6E8CE}" presName="arrowAndChildren" presStyleCnt="0"/>
      <dgm:spPr/>
    </dgm:pt>
    <dgm:pt modelId="{2C4A0CF5-4BD7-45EB-AAAB-9C88F100E839}" type="pres">
      <dgm:prSet presAssocID="{9EB915DC-5357-4797-9CA0-024922C6E8CE}" presName="parentTextArrow" presStyleLbl="node1" presStyleIdx="4" presStyleCnt="7"/>
      <dgm:spPr/>
    </dgm:pt>
    <dgm:pt modelId="{9769E0D7-B6D3-4FF4-BB5D-43442A20C398}" type="pres">
      <dgm:prSet presAssocID="{3B71AA25-797F-4CBC-9336-08D642773223}" presName="sp" presStyleCnt="0"/>
      <dgm:spPr/>
    </dgm:pt>
    <dgm:pt modelId="{83D0AA6C-FB57-4812-B306-3D17014F0E19}" type="pres">
      <dgm:prSet presAssocID="{5D32BE97-F9CA-4B2D-A0DE-E646DFE6FA30}" presName="arrowAndChildren" presStyleCnt="0"/>
      <dgm:spPr/>
    </dgm:pt>
    <dgm:pt modelId="{1D65BB5E-80D5-486D-BC92-3E9872653D6F}" type="pres">
      <dgm:prSet presAssocID="{5D32BE97-F9CA-4B2D-A0DE-E646DFE6FA30}" presName="parentTextArrow" presStyleLbl="node1" presStyleIdx="5" presStyleCnt="7"/>
      <dgm:spPr/>
    </dgm:pt>
    <dgm:pt modelId="{31BAA70B-83B4-4687-843D-CCE6AE77FB5E}" type="pres">
      <dgm:prSet presAssocID="{60D4748A-435E-460A-9842-39E98FB42D49}" presName="sp" presStyleCnt="0"/>
      <dgm:spPr/>
    </dgm:pt>
    <dgm:pt modelId="{96A914DF-33B1-45B9-A1E8-A114142B4721}" type="pres">
      <dgm:prSet presAssocID="{4D617DB7-A8DC-4A81-B20F-6AD0D0EFCA4A}" presName="arrowAndChildren" presStyleCnt="0"/>
      <dgm:spPr/>
    </dgm:pt>
    <dgm:pt modelId="{E18CEFD3-2382-4353-A114-5D9D74D09851}" type="pres">
      <dgm:prSet presAssocID="{4D617DB7-A8DC-4A81-B20F-6AD0D0EFCA4A}" presName="parentTextArrow" presStyleLbl="node1" presStyleIdx="6" presStyleCnt="7"/>
      <dgm:spPr/>
    </dgm:pt>
  </dgm:ptLst>
  <dgm:cxnLst>
    <dgm:cxn modelId="{2854C509-CC6A-40FC-9C97-A31C006F8BD5}" srcId="{555BDF52-B5B0-46DB-A4DB-FD8A17A0BDB5}" destId="{9F874685-F4CA-4E7B-A412-9FE9114A522C}" srcOrd="3" destOrd="0" parTransId="{996951BB-E046-4E85-9C57-00811FCCAC9C}" sibTransId="{0E3EA434-DFFE-4ADC-A83F-0CDAB16DF846}"/>
    <dgm:cxn modelId="{1045540C-7F0C-45E2-83CF-4F386045CB12}" srcId="{555BDF52-B5B0-46DB-A4DB-FD8A17A0BDB5}" destId="{32667B08-45C6-42BF-ABA6-7A7732592930}" srcOrd="5" destOrd="0" parTransId="{5BC584EE-C1D1-4BE1-890E-58B1CADD2630}" sibTransId="{741F20EA-940B-4BAF-A152-44DEEDF17634}"/>
    <dgm:cxn modelId="{9843E10E-23C2-47EC-B971-2EA02CDF3085}" type="presOf" srcId="{9F874685-F4CA-4E7B-A412-9FE9114A522C}" destId="{11799B7C-9F18-401B-A53C-488BB4604183}" srcOrd="0" destOrd="0" presId="urn:microsoft.com/office/officeart/2005/8/layout/process4"/>
    <dgm:cxn modelId="{5198A534-9476-49C8-A58F-54E19BE6C360}" srcId="{555BDF52-B5B0-46DB-A4DB-FD8A17A0BDB5}" destId="{6D833136-98E5-4603-8A3A-9AAD31BE4854}" srcOrd="4" destOrd="0" parTransId="{1AF3419B-55A0-49BB-B84E-0C983E5A076C}" sibTransId="{12163D90-FE2A-426B-9440-FCE5B27F19FC}"/>
    <dgm:cxn modelId="{E108D636-1E77-4705-BDCD-D12712423E40}" type="presOf" srcId="{6D833136-98E5-4603-8A3A-9AAD31BE4854}" destId="{8CA1B7AC-EF3C-42CA-9B6A-BABD26C59AB2}" srcOrd="0" destOrd="0" presId="urn:microsoft.com/office/officeart/2005/8/layout/process4"/>
    <dgm:cxn modelId="{D9E8FE72-1DEB-4F6D-ADF3-E91D8DAC9E8A}" type="presOf" srcId="{9EB915DC-5357-4797-9CA0-024922C6E8CE}" destId="{2C4A0CF5-4BD7-45EB-AAAB-9C88F100E839}" srcOrd="0" destOrd="0" presId="urn:microsoft.com/office/officeart/2005/8/layout/process4"/>
    <dgm:cxn modelId="{FBF17F7E-5303-443A-A615-14F90684088D}" srcId="{555BDF52-B5B0-46DB-A4DB-FD8A17A0BDB5}" destId="{C1F2B5B5-51C4-4D0B-A287-9472194DF880}" srcOrd="6" destOrd="0" parTransId="{481D4732-52B2-4825-BB3F-2BE4F2FBA7E8}" sibTransId="{CD39BB80-FD3E-4D77-9CC6-44ADDA1075D2}"/>
    <dgm:cxn modelId="{1EFEA88E-CD58-4738-A9F7-B62384BEE2BC}" type="presOf" srcId="{32667B08-45C6-42BF-ABA6-7A7732592930}" destId="{50D2673A-7C75-422E-BCE1-070747470CEB}" srcOrd="0" destOrd="0" presId="urn:microsoft.com/office/officeart/2005/8/layout/process4"/>
    <dgm:cxn modelId="{E32DD490-B507-4B2C-B8FB-3B9CA7321FC8}" type="presOf" srcId="{4D617DB7-A8DC-4A81-B20F-6AD0D0EFCA4A}" destId="{E18CEFD3-2382-4353-A114-5D9D74D09851}" srcOrd="0" destOrd="0" presId="urn:microsoft.com/office/officeart/2005/8/layout/process4"/>
    <dgm:cxn modelId="{B3368195-330A-4C2D-A774-DD2679BB07EC}" type="presOf" srcId="{5D32BE97-F9CA-4B2D-A0DE-E646DFE6FA30}" destId="{1D65BB5E-80D5-486D-BC92-3E9872653D6F}" srcOrd="0" destOrd="0" presId="urn:microsoft.com/office/officeart/2005/8/layout/process4"/>
    <dgm:cxn modelId="{E01758BD-B701-454D-8C19-355C91690020}" srcId="{555BDF52-B5B0-46DB-A4DB-FD8A17A0BDB5}" destId="{5D32BE97-F9CA-4B2D-A0DE-E646DFE6FA30}" srcOrd="1" destOrd="0" parTransId="{C8BF72AA-E8E9-4929-857A-415727BB76DF}" sibTransId="{3B71AA25-797F-4CBC-9336-08D642773223}"/>
    <dgm:cxn modelId="{2252ABD1-5D74-43D5-A37A-7F2D86E6C9D5}" type="presOf" srcId="{C1F2B5B5-51C4-4D0B-A287-9472194DF880}" destId="{D3AD27DA-75B0-452D-B7ED-91F3AAA9F877}" srcOrd="0" destOrd="0" presId="urn:microsoft.com/office/officeart/2005/8/layout/process4"/>
    <dgm:cxn modelId="{65A5F2D8-ED6A-4412-BE7B-81E07DAAAB6E}" type="presOf" srcId="{555BDF52-B5B0-46DB-A4DB-FD8A17A0BDB5}" destId="{5FD80E6F-08E0-44E0-9726-BD30FB6F21A1}" srcOrd="0" destOrd="0" presId="urn:microsoft.com/office/officeart/2005/8/layout/process4"/>
    <dgm:cxn modelId="{558D27E1-71A2-4922-9C8A-D07C90BAB2EF}" srcId="{555BDF52-B5B0-46DB-A4DB-FD8A17A0BDB5}" destId="{4D617DB7-A8DC-4A81-B20F-6AD0D0EFCA4A}" srcOrd="0" destOrd="0" parTransId="{F8DA37CE-EEB9-4C0C-B881-C6DF2E32ACA9}" sibTransId="{60D4748A-435E-460A-9842-39E98FB42D49}"/>
    <dgm:cxn modelId="{6CC9DAEF-7D29-4686-AF87-824B039D47D5}" srcId="{555BDF52-B5B0-46DB-A4DB-FD8A17A0BDB5}" destId="{9EB915DC-5357-4797-9CA0-024922C6E8CE}" srcOrd="2" destOrd="0" parTransId="{E26CF126-6AC6-4408-908F-D5BD5FEB82AB}" sibTransId="{7153FA48-6B21-462C-8131-EC113179B033}"/>
    <dgm:cxn modelId="{080EFCC1-DD1A-4F9E-9042-B8425B2726AB}" type="presParOf" srcId="{5FD80E6F-08E0-44E0-9726-BD30FB6F21A1}" destId="{F30BC013-76EA-4F02-AC7C-AB6FA89FCCE0}" srcOrd="0" destOrd="0" presId="urn:microsoft.com/office/officeart/2005/8/layout/process4"/>
    <dgm:cxn modelId="{DE5B4285-2C6B-4778-A5EE-465665503D71}" type="presParOf" srcId="{F30BC013-76EA-4F02-AC7C-AB6FA89FCCE0}" destId="{D3AD27DA-75B0-452D-B7ED-91F3AAA9F877}" srcOrd="0" destOrd="0" presId="urn:microsoft.com/office/officeart/2005/8/layout/process4"/>
    <dgm:cxn modelId="{B23C0920-EE5C-4056-A125-D4DA952ECCA9}" type="presParOf" srcId="{5FD80E6F-08E0-44E0-9726-BD30FB6F21A1}" destId="{8557234B-11B5-4C04-8244-54ABF418D2DE}" srcOrd="1" destOrd="0" presId="urn:microsoft.com/office/officeart/2005/8/layout/process4"/>
    <dgm:cxn modelId="{D69CEED5-D5E5-416A-8C11-DF36E15DA2C2}" type="presParOf" srcId="{5FD80E6F-08E0-44E0-9726-BD30FB6F21A1}" destId="{68784860-B9C3-4745-BFDE-A6C65D127119}" srcOrd="2" destOrd="0" presId="urn:microsoft.com/office/officeart/2005/8/layout/process4"/>
    <dgm:cxn modelId="{7C1B76EB-CF36-4EAA-B4A1-6599A68D5DC9}" type="presParOf" srcId="{68784860-B9C3-4745-BFDE-A6C65D127119}" destId="{50D2673A-7C75-422E-BCE1-070747470CEB}" srcOrd="0" destOrd="0" presId="urn:microsoft.com/office/officeart/2005/8/layout/process4"/>
    <dgm:cxn modelId="{80460387-A290-4C27-A4D3-C139A96BB7C8}" type="presParOf" srcId="{5FD80E6F-08E0-44E0-9726-BD30FB6F21A1}" destId="{6AFAA1B5-5A77-4D93-A297-921914861A97}" srcOrd="3" destOrd="0" presId="urn:microsoft.com/office/officeart/2005/8/layout/process4"/>
    <dgm:cxn modelId="{280DF5DE-1441-41CC-AEEF-8745664E4362}" type="presParOf" srcId="{5FD80E6F-08E0-44E0-9726-BD30FB6F21A1}" destId="{22B335F5-B6C3-4005-AAF1-18F7CB0827DD}" srcOrd="4" destOrd="0" presId="urn:microsoft.com/office/officeart/2005/8/layout/process4"/>
    <dgm:cxn modelId="{CA09403A-2D6A-4CB2-9971-03C8C08C5744}" type="presParOf" srcId="{22B335F5-B6C3-4005-AAF1-18F7CB0827DD}" destId="{8CA1B7AC-EF3C-42CA-9B6A-BABD26C59AB2}" srcOrd="0" destOrd="0" presId="urn:microsoft.com/office/officeart/2005/8/layout/process4"/>
    <dgm:cxn modelId="{931B4A46-FFA6-4C10-AFED-53BD83BE2D89}" type="presParOf" srcId="{5FD80E6F-08E0-44E0-9726-BD30FB6F21A1}" destId="{31484F23-27F5-43BC-BE1E-5069B67F50CE}" srcOrd="5" destOrd="0" presId="urn:microsoft.com/office/officeart/2005/8/layout/process4"/>
    <dgm:cxn modelId="{A6E0714C-C605-413A-8B90-DDEE7E165650}" type="presParOf" srcId="{5FD80E6F-08E0-44E0-9726-BD30FB6F21A1}" destId="{8727074C-9143-458D-8325-44786B03E27C}" srcOrd="6" destOrd="0" presId="urn:microsoft.com/office/officeart/2005/8/layout/process4"/>
    <dgm:cxn modelId="{AEE707AC-BEF3-44F9-A084-E112EC0F5269}" type="presParOf" srcId="{8727074C-9143-458D-8325-44786B03E27C}" destId="{11799B7C-9F18-401B-A53C-488BB4604183}" srcOrd="0" destOrd="0" presId="urn:microsoft.com/office/officeart/2005/8/layout/process4"/>
    <dgm:cxn modelId="{0CAA82ED-CD40-42F8-A5D4-FEBD4AC01B62}" type="presParOf" srcId="{5FD80E6F-08E0-44E0-9726-BD30FB6F21A1}" destId="{81210B4D-C1AC-4363-98DE-7687FB7556AD}" srcOrd="7" destOrd="0" presId="urn:microsoft.com/office/officeart/2005/8/layout/process4"/>
    <dgm:cxn modelId="{21D8FAC8-D674-4AAC-8B61-BF0DEB5583BB}" type="presParOf" srcId="{5FD80E6F-08E0-44E0-9726-BD30FB6F21A1}" destId="{D212E202-4AB1-45B8-8414-FBA50D1F014E}" srcOrd="8" destOrd="0" presId="urn:microsoft.com/office/officeart/2005/8/layout/process4"/>
    <dgm:cxn modelId="{FA020D5B-EA9E-453E-A93A-97AF5176CC58}" type="presParOf" srcId="{D212E202-4AB1-45B8-8414-FBA50D1F014E}" destId="{2C4A0CF5-4BD7-45EB-AAAB-9C88F100E839}" srcOrd="0" destOrd="0" presId="urn:microsoft.com/office/officeart/2005/8/layout/process4"/>
    <dgm:cxn modelId="{DB002D65-1B0B-442E-A708-B884C0D9CBE3}" type="presParOf" srcId="{5FD80E6F-08E0-44E0-9726-BD30FB6F21A1}" destId="{9769E0D7-B6D3-4FF4-BB5D-43442A20C398}" srcOrd="9" destOrd="0" presId="urn:microsoft.com/office/officeart/2005/8/layout/process4"/>
    <dgm:cxn modelId="{8E94AB71-FAF6-44D4-B7DA-CD51AA4A5EB7}" type="presParOf" srcId="{5FD80E6F-08E0-44E0-9726-BD30FB6F21A1}" destId="{83D0AA6C-FB57-4812-B306-3D17014F0E19}" srcOrd="10" destOrd="0" presId="urn:microsoft.com/office/officeart/2005/8/layout/process4"/>
    <dgm:cxn modelId="{88BE7B17-6390-4277-91AC-16436D0E4B72}" type="presParOf" srcId="{83D0AA6C-FB57-4812-B306-3D17014F0E19}" destId="{1D65BB5E-80D5-486D-BC92-3E9872653D6F}" srcOrd="0" destOrd="0" presId="urn:microsoft.com/office/officeart/2005/8/layout/process4"/>
    <dgm:cxn modelId="{01041838-5DEC-493E-9E70-AC01EE6BBB17}" type="presParOf" srcId="{5FD80E6F-08E0-44E0-9726-BD30FB6F21A1}" destId="{31BAA70B-83B4-4687-843D-CCE6AE77FB5E}" srcOrd="11" destOrd="0" presId="urn:microsoft.com/office/officeart/2005/8/layout/process4"/>
    <dgm:cxn modelId="{DA793EC2-CA5A-4B35-BF97-5ADA5E055FBE}" type="presParOf" srcId="{5FD80E6F-08E0-44E0-9726-BD30FB6F21A1}" destId="{96A914DF-33B1-45B9-A1E8-A114142B4721}" srcOrd="12" destOrd="0" presId="urn:microsoft.com/office/officeart/2005/8/layout/process4"/>
    <dgm:cxn modelId="{9826728B-0CB0-467E-B7F4-29C4860D8170}" type="presParOf" srcId="{96A914DF-33B1-45B9-A1E8-A114142B4721}" destId="{E18CEFD3-2382-4353-A114-5D9D74D0985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D27DA-75B0-452D-B7ED-91F3AAA9F877}">
      <dsp:nvSpPr>
        <dsp:cNvPr id="0" name=""/>
        <dsp:cNvSpPr/>
      </dsp:nvSpPr>
      <dsp:spPr>
        <a:xfrm>
          <a:off x="0" y="3310572"/>
          <a:ext cx="6123317" cy="362274"/>
        </a:xfrm>
        <a:prstGeom prst="rect">
          <a:avLst/>
        </a:prstGeom>
        <a:solidFill>
          <a:srgbClr val="B5C8E6"/>
        </a:solidFill>
        <a:ln w="12700" cap="flat" cmpd="sng" algn="ctr">
          <a:solidFill>
            <a:srgbClr val="B5C8E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200" kern="1200">
              <a:latin typeface="Poppins regular" panose="00000500000000000000" pitchFamily="2" charset="0"/>
              <a:cs typeface="Poppins regular" panose="00000500000000000000" pitchFamily="2" charset="0"/>
            </a:rPr>
            <a:t>Ende der Studie im Jahr 2030</a:t>
          </a:r>
          <a:endParaRPr lang="de-DE" sz="1200" kern="1200" dirty="0">
            <a:latin typeface="Poppins regular" panose="00000500000000000000" pitchFamily="2" charset="0"/>
            <a:cs typeface="Poppins regular" panose="00000500000000000000" pitchFamily="2" charset="0"/>
          </a:endParaRPr>
        </a:p>
      </dsp:txBody>
      <dsp:txXfrm>
        <a:off x="0" y="3310572"/>
        <a:ext cx="6123317" cy="362274"/>
      </dsp:txXfrm>
    </dsp:sp>
    <dsp:sp modelId="{50D2673A-7C75-422E-BCE1-070747470CEB}">
      <dsp:nvSpPr>
        <dsp:cNvPr id="0" name=""/>
        <dsp:cNvSpPr/>
      </dsp:nvSpPr>
      <dsp:spPr>
        <a:xfrm rot="10800000">
          <a:off x="0" y="2758829"/>
          <a:ext cx="6123317" cy="557177"/>
        </a:xfrm>
        <a:prstGeom prst="upArrowCallout">
          <a:avLst/>
        </a:prstGeom>
        <a:solidFill>
          <a:srgbClr val="B5C8E6"/>
        </a:solidFill>
        <a:ln w="12700" cap="flat" cmpd="sng" algn="ctr">
          <a:solidFill>
            <a:srgbClr val="B5C8E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200" kern="1200">
              <a:latin typeface="Poppins regular" panose="00000500000000000000" pitchFamily="2" charset="0"/>
              <a:cs typeface="Poppins regular" panose="00000500000000000000" pitchFamily="2" charset="0"/>
            </a:rPr>
            <a:t>Zwischenergebnisse können voraussichtlich 2023/2024 präsentiert werden</a:t>
          </a:r>
          <a:endParaRPr lang="de-DE" sz="1200" kern="1200" dirty="0">
            <a:latin typeface="Poppins regular" panose="00000500000000000000" pitchFamily="2" charset="0"/>
            <a:cs typeface="Poppins regular" panose="00000500000000000000" pitchFamily="2" charset="0"/>
          </a:endParaRPr>
        </a:p>
      </dsp:txBody>
      <dsp:txXfrm rot="10800000">
        <a:off x="0" y="2758829"/>
        <a:ext cx="6123317" cy="362037"/>
      </dsp:txXfrm>
    </dsp:sp>
    <dsp:sp modelId="{8CA1B7AC-EF3C-42CA-9B6A-BABD26C59AB2}">
      <dsp:nvSpPr>
        <dsp:cNvPr id="0" name=""/>
        <dsp:cNvSpPr/>
      </dsp:nvSpPr>
      <dsp:spPr>
        <a:xfrm rot="10800000">
          <a:off x="0" y="2207085"/>
          <a:ext cx="6123317" cy="557177"/>
        </a:xfrm>
        <a:prstGeom prst="upArrowCallout">
          <a:avLst/>
        </a:prstGeom>
        <a:solidFill>
          <a:srgbClr val="B5C8E6"/>
        </a:solidFill>
        <a:ln w="12700" cap="flat" cmpd="sng" algn="ctr">
          <a:solidFill>
            <a:srgbClr val="B5C8E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200" kern="1200" dirty="0">
              <a:latin typeface="Poppins regular" panose="00000500000000000000" pitchFamily="2" charset="0"/>
              <a:cs typeface="Poppins regular" panose="00000500000000000000" pitchFamily="2" charset="0"/>
            </a:rPr>
            <a:t>Ab dann jährlich eine Befragung über sieben Jahre</a:t>
          </a:r>
        </a:p>
      </dsp:txBody>
      <dsp:txXfrm rot="10800000">
        <a:off x="0" y="2207085"/>
        <a:ext cx="6123317" cy="362037"/>
      </dsp:txXfrm>
    </dsp:sp>
    <dsp:sp modelId="{11799B7C-9F18-401B-A53C-488BB4604183}">
      <dsp:nvSpPr>
        <dsp:cNvPr id="0" name=""/>
        <dsp:cNvSpPr/>
      </dsp:nvSpPr>
      <dsp:spPr>
        <a:xfrm rot="10800000">
          <a:off x="0" y="1655341"/>
          <a:ext cx="6123317" cy="557177"/>
        </a:xfrm>
        <a:prstGeom prst="upArrowCallout">
          <a:avLst/>
        </a:prstGeom>
        <a:solidFill>
          <a:srgbClr val="B5C8E6"/>
        </a:solidFill>
        <a:ln w="12700" cap="flat" cmpd="sng" algn="ctr">
          <a:solidFill>
            <a:srgbClr val="B5C8E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200" kern="1200" dirty="0">
              <a:latin typeface="Poppins regular" panose="00000500000000000000" pitchFamily="2" charset="0"/>
              <a:cs typeface="Poppins regular" panose="00000500000000000000" pitchFamily="2" charset="0"/>
            </a:rPr>
            <a:t>Befragungen beginnen Anfang 2023</a:t>
          </a:r>
        </a:p>
      </dsp:txBody>
      <dsp:txXfrm rot="10800000">
        <a:off x="0" y="1655341"/>
        <a:ext cx="6123317" cy="362037"/>
      </dsp:txXfrm>
    </dsp:sp>
    <dsp:sp modelId="{2C4A0CF5-4BD7-45EB-AAAB-9C88F100E839}">
      <dsp:nvSpPr>
        <dsp:cNvPr id="0" name=""/>
        <dsp:cNvSpPr/>
      </dsp:nvSpPr>
      <dsp:spPr>
        <a:xfrm rot="10800000">
          <a:off x="0" y="1103598"/>
          <a:ext cx="6123317" cy="557177"/>
        </a:xfrm>
        <a:prstGeom prst="upArrowCallout">
          <a:avLst/>
        </a:prstGeom>
        <a:solidFill>
          <a:srgbClr val="B5C8E6"/>
        </a:solidFill>
        <a:ln w="12700" cap="flat" cmpd="sng" algn="ctr">
          <a:solidFill>
            <a:srgbClr val="B5C8E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200" kern="1200" dirty="0">
              <a:latin typeface="Poppins regular" panose="00000500000000000000" pitchFamily="2" charset="0"/>
              <a:cs typeface="Poppins regular" panose="00000500000000000000" pitchFamily="2" charset="0"/>
            </a:rPr>
            <a:t>Kontaktaufnahme mit jungen Menschen ab Sommer 2022</a:t>
          </a:r>
        </a:p>
      </dsp:txBody>
      <dsp:txXfrm rot="10800000">
        <a:off x="0" y="1103598"/>
        <a:ext cx="6123317" cy="362037"/>
      </dsp:txXfrm>
    </dsp:sp>
    <dsp:sp modelId="{1D65BB5E-80D5-486D-BC92-3E9872653D6F}">
      <dsp:nvSpPr>
        <dsp:cNvPr id="0" name=""/>
        <dsp:cNvSpPr/>
      </dsp:nvSpPr>
      <dsp:spPr>
        <a:xfrm rot="10800000">
          <a:off x="0" y="551854"/>
          <a:ext cx="6123317" cy="557177"/>
        </a:xfrm>
        <a:prstGeom prst="upArrowCallout">
          <a:avLst/>
        </a:prstGeom>
        <a:solidFill>
          <a:srgbClr val="B5C8E6"/>
        </a:solidFill>
        <a:ln w="12700" cap="flat" cmpd="sng" algn="ctr">
          <a:solidFill>
            <a:srgbClr val="B5C8E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200" kern="1200" dirty="0">
              <a:latin typeface="Poppins regular" panose="00000500000000000000" pitchFamily="2" charset="0"/>
              <a:cs typeface="Poppins regular" panose="00000500000000000000" pitchFamily="2" charset="0"/>
            </a:rPr>
            <a:t>Kontaktaufnahme Pflegekinderdienste, Jugendämter, Einrichtungen in 2022</a:t>
          </a:r>
        </a:p>
      </dsp:txBody>
      <dsp:txXfrm rot="10800000">
        <a:off x="0" y="551854"/>
        <a:ext cx="6123317" cy="362037"/>
      </dsp:txXfrm>
    </dsp:sp>
    <dsp:sp modelId="{E18CEFD3-2382-4353-A114-5D9D74D09851}">
      <dsp:nvSpPr>
        <dsp:cNvPr id="0" name=""/>
        <dsp:cNvSpPr/>
      </dsp:nvSpPr>
      <dsp:spPr>
        <a:xfrm rot="10800000">
          <a:off x="0" y="111"/>
          <a:ext cx="6123317" cy="557177"/>
        </a:xfrm>
        <a:prstGeom prst="upArrowCallout">
          <a:avLst/>
        </a:prstGeom>
        <a:solidFill>
          <a:srgbClr val="B5C8E6"/>
        </a:solidFill>
        <a:ln w="12700" cap="flat" cmpd="sng" algn="ctr">
          <a:solidFill>
            <a:srgbClr val="B5C8E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de-DE" sz="1200" kern="1200" dirty="0">
              <a:latin typeface="Poppins regular" panose="00000500000000000000" pitchFamily="2" charset="0"/>
              <a:cs typeface="Poppins regular" panose="00000500000000000000" pitchFamily="2" charset="0"/>
            </a:rPr>
            <a:t>Vorarbeiten (Fragebogenentwicklung etc.) ab Sommer 2021 </a:t>
          </a:r>
        </a:p>
      </dsp:txBody>
      <dsp:txXfrm rot="10800000">
        <a:off x="0" y="111"/>
        <a:ext cx="6123317" cy="362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A3C97A3-7D28-4925-AD40-901551EBE1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417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31CF3B-7DC3-4123-A7D4-0D827161D2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1790" y="1"/>
            <a:ext cx="4308422" cy="3417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4C8D9-765C-4792-9527-D43E40FDA68E}" type="datetimeFigureOut">
              <a:rPr lang="de-DE" smtClean="0"/>
              <a:pPr/>
              <a:t>04.11.2022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BD4E79-892A-4C84-97C8-967595A213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68675"/>
            <a:ext cx="4308422" cy="341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CD65C1-B8FF-42A8-8FBD-104BABC3D8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1790" y="6468675"/>
            <a:ext cx="4308422" cy="341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279D6-2BE8-4A3F-AA8F-2B5EF12D5AF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180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417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31790" y="1"/>
            <a:ext cx="4308422" cy="3417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81FB4-B453-4590-81D9-B87F20160135}" type="datetimeFigureOut">
              <a:rPr lang="de-DE" smtClean="0"/>
              <a:pPr/>
              <a:t>04.11.2022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7813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4252" y="3277492"/>
            <a:ext cx="7954010" cy="26815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68675"/>
            <a:ext cx="4308422" cy="341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31790" y="6468675"/>
            <a:ext cx="4308422" cy="341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2BEE0-2CD5-4881-B85E-E34CC40B762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37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72BEE0-2CD5-4881-B85E-E34CC40B762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145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2BEE0-2CD5-4881-B85E-E34CC40B7622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191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2BEE0-2CD5-4881-B85E-E34CC40B7622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253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2BEE0-2CD5-4881-B85E-E34CC40B7622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025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2BEE0-2CD5-4881-B85E-E34CC40B7622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54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2BEE0-2CD5-4881-B85E-E34CC40B7622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63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2BEE0-2CD5-4881-B85E-E34CC40B7622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273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2BEE0-2CD5-4881-B85E-E34CC40B7622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363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72BEE0-2CD5-4881-B85E-E34CC40B762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694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2BEE0-2CD5-4881-B85E-E34CC40B7622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692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2BEE0-2CD5-4881-B85E-E34CC40B7622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215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72BEE0-2CD5-4881-B85E-E34CC40B762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537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2BEE0-2CD5-4881-B85E-E34CC40B7622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56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rgbClr val="B5C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39AA00A7-84DF-43EB-BE15-118BF152F259}"/>
              </a:ext>
            </a:extLst>
          </p:cNvPr>
          <p:cNvSpPr txBox="1">
            <a:spLocks/>
          </p:cNvSpPr>
          <p:nvPr userDrawn="1"/>
        </p:nvSpPr>
        <p:spPr>
          <a:xfrm>
            <a:off x="7393949" y="2886094"/>
            <a:ext cx="3793666" cy="1938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de-DE" sz="2000" b="1" dirty="0">
                <a:latin typeface="Space Grotesk bold" pitchFamily="2" charset="0"/>
                <a:cs typeface="Space Grotesk bold" pitchFamily="2" charset="0"/>
              </a:rPr>
              <a:t>Soziale Teilhabe</a:t>
            </a:r>
            <a:br>
              <a:rPr lang="de-DE" sz="2000" b="1" dirty="0">
                <a:latin typeface="Space Grotesk bold" pitchFamily="2" charset="0"/>
                <a:cs typeface="Space Grotesk bold" pitchFamily="2" charset="0"/>
              </a:rPr>
            </a:br>
            <a:r>
              <a:rPr lang="de-DE" sz="2000" b="1" dirty="0">
                <a:latin typeface="Space Grotesk bold" pitchFamily="2" charset="0"/>
                <a:cs typeface="Space Grotesk bold" pitchFamily="2" charset="0"/>
              </a:rPr>
              <a:t>im Lebensverlauf</a:t>
            </a:r>
            <a:br>
              <a:rPr lang="de-DE" sz="2000" b="1" dirty="0">
                <a:latin typeface="Space Grotesk bold" pitchFamily="2" charset="0"/>
                <a:cs typeface="Space Grotesk bold" pitchFamily="2" charset="0"/>
              </a:rPr>
            </a:br>
            <a:r>
              <a:rPr lang="de-DE" sz="2000" b="1" dirty="0">
                <a:latin typeface="Space Grotesk bold" pitchFamily="2" charset="0"/>
                <a:cs typeface="Space Grotesk bold" pitchFamily="2" charset="0"/>
              </a:rPr>
              <a:t>junger Erwachsener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dirty="0">
                <a:latin typeface="Space Grotesk regular" pitchFamily="2" charset="0"/>
                <a:cs typeface="Space Grotesk regular" pitchFamily="2" charset="0"/>
              </a:rPr>
              <a:t>Eine Langzeitstudie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CD18F1-7CF6-4EDB-AC9D-B79F0128D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433" y="871811"/>
            <a:ext cx="3098182" cy="17892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4E8571D-FE71-4C00-B654-A71B9EB8C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5513"/>
            <a:ext cx="7391400" cy="13488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C8DB107C-D211-416D-B04D-1DFE06D243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5282738"/>
            <a:ext cx="5519738" cy="103347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9073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0C14AFD2-9FA1-48E1-AE44-051375E0D33B}"/>
              </a:ext>
            </a:extLst>
          </p:cNvPr>
          <p:cNvSpPr/>
          <p:nvPr userDrawn="1"/>
        </p:nvSpPr>
        <p:spPr>
          <a:xfrm>
            <a:off x="0" y="-1"/>
            <a:ext cx="12192000" cy="1867171"/>
          </a:xfrm>
          <a:prstGeom prst="rect">
            <a:avLst/>
          </a:prstGeom>
          <a:solidFill>
            <a:srgbClr val="B5C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A2EFD6-A9EB-4A65-8A32-F92F275F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Space Grotesk bold" pitchFamily="2" charset="0"/>
                <a:cs typeface="Space Grotesk bold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993183-1F43-4342-89A2-A4C975FF7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276"/>
            <a:ext cx="10744200" cy="3681898"/>
          </a:xfrm>
          <a:prstGeom prst="rect">
            <a:avLst/>
          </a:prstGeom>
          <a:noFill/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endParaRPr lang="de-DE" dirty="0"/>
          </a:p>
          <a:p>
            <a:pPr lvl="0"/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CB64A505-EE15-44FD-AE02-D90D2EFF59A8}"/>
              </a:ext>
            </a:extLst>
          </p:cNvPr>
          <p:cNvCxnSpPr>
            <a:cxnSpLocks/>
          </p:cNvCxnSpPr>
          <p:nvPr userDrawn="1"/>
        </p:nvCxnSpPr>
        <p:spPr>
          <a:xfrm>
            <a:off x="838200" y="6069057"/>
            <a:ext cx="10515600" cy="21419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Foliennummernplatzhalter 28">
            <a:extLst>
              <a:ext uri="{FF2B5EF4-FFF2-40B4-BE49-F238E27FC236}">
                <a16:creationId xmlns:a16="http://schemas.microsoft.com/office/drawing/2014/main" id="{AC22CF4D-1F6E-45E4-8FF4-D21E115B42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" y="6349245"/>
            <a:ext cx="7208520" cy="365125"/>
          </a:xfrm>
        </p:spPr>
        <p:txBody>
          <a:bodyPr/>
          <a:lstStyle>
            <a:lvl1pPr algn="r">
              <a:defRPr>
                <a:latin typeface="Space Grotesk bold" pitchFamily="2" charset="0"/>
                <a:cs typeface="Space Grotesk bold" pitchFamily="2" charset="0"/>
              </a:defRPr>
            </a:lvl1pPr>
          </a:lstStyle>
          <a:p>
            <a:pPr algn="l"/>
            <a:r>
              <a:rPr lang="de-DE" dirty="0"/>
              <a:t>CLS | Soziale Teilhabe im Lebensverlauf junger Erwachsener | Eine Langzeitstudie</a:t>
            </a:r>
          </a:p>
        </p:txBody>
      </p:sp>
      <p:sp>
        <p:nvSpPr>
          <p:cNvPr id="9" name="Foliennummernplatzhalter 28">
            <a:extLst>
              <a:ext uri="{FF2B5EF4-FFF2-40B4-BE49-F238E27FC236}">
                <a16:creationId xmlns:a16="http://schemas.microsoft.com/office/drawing/2014/main" id="{447D4030-2AB2-40F0-BC36-0C9F380E51DB}"/>
              </a:ext>
            </a:extLst>
          </p:cNvPr>
          <p:cNvSpPr txBox="1">
            <a:spLocks/>
          </p:cNvSpPr>
          <p:nvPr userDrawn="1"/>
        </p:nvSpPr>
        <p:spPr>
          <a:xfrm>
            <a:off x="10548258" y="6349880"/>
            <a:ext cx="833845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Space Grotesk bold" pitchFamily="2" charset="0"/>
                <a:ea typeface="+mn-ea"/>
                <a:cs typeface="Space Grotesk bold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A2A1ED1-9DE1-40CD-A87D-02FEC67CA4ED}" type="slidenum">
              <a:rPr lang="de-DE" smtClean="0"/>
              <a:pPr algn="r"/>
              <a:t>‹Nr.›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8C726AC-47F3-4A26-9E41-21C0D400F8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579" y="409088"/>
            <a:ext cx="2219221" cy="12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0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8E6B08-C850-4B5F-BA88-3965AFCE8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A54704-3948-4419-B653-38DBE8963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B0341AD9-AA8C-4456-BB83-B14FFFD1A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Space Grotesk bold" pitchFamily="2" charset="0"/>
                <a:cs typeface="Space Grotesk bold" pitchFamily="2" charset="0"/>
              </a:defRPr>
            </a:lvl1pPr>
          </a:lstStyle>
          <a:p>
            <a:pPr algn="l"/>
            <a:r>
              <a:rPr lang="de-DE" dirty="0"/>
              <a:t>CLS | Soziale Teilhabe im Lebensverlauf junger Erwachsener | Eine Langzeitstudie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DB43AFA8-69A1-438D-AB2E-77CF03AA8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Space Grotesk bold" pitchFamily="2" charset="0"/>
                <a:cs typeface="Space Grotesk bold" pitchFamily="2" charset="0"/>
              </a:defRPr>
            </a:lvl1pPr>
          </a:lstStyle>
          <a:p>
            <a:fld id="{4A2A1ED1-9DE1-40CD-A87D-02FEC67CA4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04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pace Grotesk" pitchFamily="2" charset="0"/>
          <a:ea typeface="+mj-ea"/>
          <a:cs typeface="Space Grotesk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mailto:info@cls-studie.de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hyperlink" Target="http://www.cls-studie.de/" TargetMode="External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itut.gebrauchsgrafik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mfsfj.de/" TargetMode="External"/><Relationship Id="rId4" Type="http://schemas.openxmlformats.org/officeDocument/2006/relationships/hyperlink" Target="https://www.photocase.d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51F06-75D2-45F4-93D3-FFBD9098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0559"/>
            <a:ext cx="8970579" cy="15567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dirty="0">
                <a:latin typeface="+mn-lt"/>
              </a:rPr>
              <a:t>CLS: Soziale Teilhabe im Lebensverlauf junger Erwachsener – Eine Langzeitstudie</a:t>
            </a:r>
            <a:br>
              <a:rPr lang="de-DE" sz="2800" dirty="0"/>
            </a:br>
            <a:endParaRPr lang="de-DE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58B41-22BB-40FF-8874-7C5E61090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275"/>
            <a:ext cx="10744200" cy="39946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b="1" dirty="0">
                <a:latin typeface="+mn-lt"/>
              </a:rPr>
              <a:t>CLS untersucht Übergänge junger Erwachsener aus Pflegefamilien, Wohngruppen und sonstigen betreuten Wohnformen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</a:rPr>
              <a:t>Fokus auf Teilhabe in den Lebensverläufen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</a:rPr>
              <a:t>Insgesamt 2.000 Junge Menschen sollen befragt werden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</a:rPr>
              <a:t>Erste Befragung startet Anfang 2023</a:t>
            </a:r>
          </a:p>
          <a:p>
            <a:pPr>
              <a:lnSpc>
                <a:spcPct val="100000"/>
              </a:lnSpc>
            </a:pPr>
            <a:r>
              <a:rPr lang="de-DE" b="1" dirty="0">
                <a:latin typeface="+mn-lt"/>
              </a:rPr>
              <a:t>Um junge Menschen für die Teilnahme zu gewinnen ist die Unterstützung von Fachkräften wichtig!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BA6B31-E9B0-4134-8CDA-DCEBF79D3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CLS | Soziale Teilhabe im Lebensverlauf junger Erwachsener | Eine Langzeitstudie</a:t>
            </a:r>
          </a:p>
        </p:txBody>
      </p:sp>
    </p:spTree>
    <p:extLst>
      <p:ext uri="{BB962C8B-B14F-4D97-AF65-F5344CB8AC3E}">
        <p14:creationId xmlns:p14="http://schemas.microsoft.com/office/powerpoint/2010/main" val="975311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7800ED-ADEF-EC36-4606-73AE2D405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de-DE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oppins" panose="00000500000000000000" pitchFamily="2" charset="0"/>
              </a:rPr>
              <a:t>Unterstützung der Studie in der Pflegekinderhilfe</a:t>
            </a:r>
            <a:endParaRPr lang="de-DE" sz="3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8B6503-14C3-79D2-F3DE-E37D25D35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276"/>
            <a:ext cx="10954407" cy="3942090"/>
          </a:xfrm>
        </p:spPr>
        <p:txBody>
          <a:bodyPr>
            <a:noAutofit/>
          </a:bodyPr>
          <a:lstStyle/>
          <a:p>
            <a:r>
              <a:rPr lang="de-DE" b="1" dirty="0">
                <a:latin typeface="+mn-lt"/>
              </a:rPr>
              <a:t>Junge Menschen aus Pflegefamilien zwischen 16 und 19 Jahren können sich anmelden, auch wenn sie bisher noch nicht kontaktiert wurden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oppins" panose="00000500000000000000" pitchFamily="2" charset="0"/>
              </a:rPr>
              <a:t>Kontakt für Anmeldeunterlagen und Fragen dazu: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oppins" panose="00000500000000000000" pitchFamily="2" charset="0"/>
              </a:rPr>
              <a:t>cls@dji.de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72C929-C4A7-31A3-FFB5-4E09C4B8D9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de-DE" sz="1600" b="1" dirty="0">
                <a:latin typeface="+mn-lt"/>
              </a:rPr>
              <a:t>CLS | Soziale Teilhabe im Lebensverlauf junger Erwachsener | Eine Langzeitstudie</a:t>
            </a:r>
          </a:p>
        </p:txBody>
      </p:sp>
    </p:spTree>
    <p:extLst>
      <p:ext uri="{BB962C8B-B14F-4D97-AF65-F5344CB8AC3E}">
        <p14:creationId xmlns:p14="http://schemas.microsoft.com/office/powerpoint/2010/main" val="241741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51F06-75D2-45F4-93D3-FFBD9098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84273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0" lang="de-DE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Space Grotesk bold" pitchFamily="2" charset="0"/>
              </a:rPr>
              <a:t>Warum die CLS-Studie?</a:t>
            </a:r>
            <a:endParaRPr lang="de-DE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58B41-22BB-40FF-8874-7C5E61090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21" y="2017276"/>
            <a:ext cx="5282072" cy="368189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de-DE" sz="3600" b="1" dirty="0">
                <a:latin typeface="+mn-lt"/>
              </a:rPr>
              <a:t>Die CLS-Studie soll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600" dirty="0">
                <a:latin typeface="+mn-lt"/>
              </a:rPr>
              <a:t>Forschungslücken zum Leaving Care schließen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600" dirty="0">
                <a:latin typeface="+mn-lt"/>
              </a:rPr>
              <a:t>Daten zu Lebensverläufen von Care </a:t>
            </a:r>
            <a:r>
              <a:rPr lang="de-DE" sz="3600" dirty="0" err="1">
                <a:latin typeface="+mn-lt"/>
              </a:rPr>
              <a:t>Leaver</a:t>
            </a:r>
            <a:r>
              <a:rPr lang="de-DE" sz="3600" dirty="0">
                <a:latin typeface="+mn-lt"/>
              </a:rPr>
              <a:t>*innen gewinnen 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3600" dirty="0">
                <a:latin typeface="+mn-lt"/>
              </a:rPr>
              <a:t>Zur Weiterentwicklung der Jugendhilfe beitragen</a:t>
            </a:r>
          </a:p>
          <a:p>
            <a:pPr>
              <a:lnSpc>
                <a:spcPct val="120000"/>
              </a:lnSpc>
            </a:pPr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BA6B31-E9B0-4134-8CDA-DCEBF79D3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de-DE" sz="1600" b="1" dirty="0">
                <a:latin typeface="+mn-lt"/>
              </a:rPr>
              <a:t>CLS | Soziale Teilhabe im Lebensverlauf junger Erwachsener | Eine Langzeitstudie</a:t>
            </a:r>
          </a:p>
        </p:txBody>
      </p:sp>
      <p:pic>
        <p:nvPicPr>
          <p:cNvPr id="5" name="Grafik 4" descr="photocase_16368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9308" y="2340759"/>
            <a:ext cx="4860000" cy="3240000"/>
          </a:xfrm>
          <a:prstGeom prst="rect">
            <a:avLst/>
          </a:prstGeom>
          <a:ln w="76200" cap="sq">
            <a:solidFill>
              <a:srgbClr val="B5C8E6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281342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51F06-75D2-45F4-93D3-FFBD9098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594"/>
            <a:ext cx="720852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3400" dirty="0">
                <a:latin typeface="+mn-lt"/>
              </a:rPr>
              <a:t>‚</a:t>
            </a:r>
            <a:r>
              <a:rPr lang="de-DE" sz="3400" dirty="0" err="1">
                <a:latin typeface="+mn-lt"/>
              </a:rPr>
              <a:t>Leaving</a:t>
            </a:r>
            <a:r>
              <a:rPr lang="de-DE" sz="3400" dirty="0">
                <a:latin typeface="+mn-lt"/>
              </a:rPr>
              <a:t> Care‘ in der CLS-Studie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58B41-22BB-40FF-8874-7C5E61090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276"/>
            <a:ext cx="4743091" cy="3681898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oppins" panose="00000500000000000000" pitchFamily="2" charset="0"/>
              </a:rPr>
              <a:t>Leaving Care: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oppins" panose="00000500000000000000" pitchFamily="2" charset="0"/>
              </a:rPr>
              <a:t>Übergänge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oppins" panose="00000500000000000000" pitchFamily="2" charset="0"/>
              </a:rPr>
              <a:t>von der stationären Kinder- und Jugendhilfe in ein von dieser Hilfe unabhängiges Leben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oppins" panose="00000500000000000000" pitchFamily="2" charset="0"/>
              </a:rPr>
              <a:t>Gestaltung der Übergänge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oppins" panose="00000500000000000000" pitchFamily="2" charset="0"/>
              </a:rPr>
              <a:t>Rahmenbedingungen </a:t>
            </a:r>
          </a:p>
          <a:p>
            <a:pPr>
              <a:lnSpc>
                <a:spcPct val="120000"/>
              </a:lnSpc>
            </a:pPr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BA6B31-E9B0-4134-8CDA-DCEBF79D3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de-DE" sz="1600" b="1" dirty="0">
                <a:latin typeface="+mn-lt"/>
              </a:rPr>
              <a:t>CLS | Soziale Teilhabe im Lebensverlauf junger Erwachsener | Eine Langzeitstudie</a:t>
            </a:r>
          </a:p>
        </p:txBody>
      </p:sp>
      <p:pic>
        <p:nvPicPr>
          <p:cNvPr id="5" name="Grafik 4" descr="photocase_1007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6914" y="2238225"/>
            <a:ext cx="4860000" cy="3240000"/>
          </a:xfrm>
          <a:prstGeom prst="rect">
            <a:avLst/>
          </a:prstGeom>
          <a:ln w="76200" cap="sq">
            <a:solidFill>
              <a:srgbClr val="B5C8E6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442939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51F06-75D2-45F4-93D3-FFBD9098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179677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3400" dirty="0">
                <a:solidFill>
                  <a:prstClr val="black"/>
                </a:solidFill>
                <a:latin typeface="+mn-lt"/>
                <a:ea typeface="+mn-ea"/>
                <a:cs typeface="Poppins" panose="00000500000000000000" pitchFamily="2" charset="0"/>
              </a:rPr>
              <a:t>‚Care </a:t>
            </a:r>
            <a:r>
              <a:rPr lang="de-DE" sz="3400" dirty="0" err="1">
                <a:solidFill>
                  <a:prstClr val="black"/>
                </a:solidFill>
                <a:latin typeface="+mn-lt"/>
                <a:ea typeface="+mn-ea"/>
                <a:cs typeface="Poppins" panose="00000500000000000000" pitchFamily="2" charset="0"/>
              </a:rPr>
              <a:t>Leaver</a:t>
            </a:r>
            <a:r>
              <a:rPr lang="de-DE" sz="3400" dirty="0">
                <a:solidFill>
                  <a:prstClr val="black"/>
                </a:solidFill>
                <a:latin typeface="+mn-lt"/>
                <a:ea typeface="+mn-ea"/>
                <a:cs typeface="Poppins" panose="00000500000000000000" pitchFamily="2" charset="0"/>
              </a:rPr>
              <a:t>*innen‘ – Junge Menschen im </a:t>
            </a:r>
            <a:r>
              <a:rPr kumimoji="0" lang="de-DE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Poppins" panose="00000500000000000000" pitchFamily="2" charset="0"/>
              </a:rPr>
              <a:t>Übergang nach der Jugendhilfe</a:t>
            </a:r>
            <a:endParaRPr lang="de-DE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58B41-22BB-40FF-8874-7C5E61090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7" y="2017276"/>
            <a:ext cx="5580993" cy="368189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de-DE" sz="11200" dirty="0">
                <a:latin typeface="+mn-lt"/>
              </a:rPr>
              <a:t>Biografien junger Menschen, die eine Zeit ihre Lebens in Einrichtungen der Kinder- und Jugendhilfe und/oder Pflegefamilien gelebt haben </a:t>
            </a:r>
          </a:p>
          <a:p>
            <a:pPr indent="-3600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1200" dirty="0">
                <a:latin typeface="+mn-lt"/>
              </a:rPr>
              <a:t>Ressourcen der jungen Menschen</a:t>
            </a:r>
          </a:p>
          <a:p>
            <a:pPr indent="-3600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1200" dirty="0">
                <a:latin typeface="+mn-lt"/>
              </a:rPr>
              <a:t>Herausforderungen, denen sie gegenüberstehen</a:t>
            </a:r>
          </a:p>
          <a:p>
            <a:pPr indent="-3600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de-DE" sz="11200" dirty="0">
              <a:latin typeface="+mn-lt"/>
            </a:endParaRPr>
          </a:p>
          <a:p>
            <a:pPr marL="457200" indent="-457200">
              <a:lnSpc>
                <a:spcPct val="120000"/>
              </a:lnSpc>
            </a:pPr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BA6B31-E9B0-4134-8CDA-DCEBF79D3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Space Grotesk bold" pitchFamily="2" charset="0"/>
              </a:rPr>
              <a:t>CLS | Soziale Teilhabe im Lebensverlauf junger Erwachsener | Eine Langzeitstudie</a:t>
            </a:r>
          </a:p>
        </p:txBody>
      </p:sp>
      <p:pic>
        <p:nvPicPr>
          <p:cNvPr id="6" name="Grafik 5" descr="photocase_3621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9309" y="2340759"/>
            <a:ext cx="4860000" cy="3240000"/>
          </a:xfrm>
          <a:prstGeom prst="rect">
            <a:avLst/>
          </a:prstGeom>
          <a:ln w="76200" cap="sq">
            <a:solidFill>
              <a:srgbClr val="B5C8E6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584644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51F06-75D2-45F4-93D3-FFBD9098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17828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3400" dirty="0">
                <a:latin typeface="+mn-lt"/>
              </a:rPr>
              <a:t>Fragen zu Teilhabe in der CLS-Studie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58B41-22BB-40FF-8874-7C5E61090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17275"/>
            <a:ext cx="5633545" cy="4225869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oppins" panose="00000500000000000000" pitchFamily="2" charset="0"/>
              </a:rPr>
              <a:t>Soziale Beziehungen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oppins" panose="00000500000000000000" pitchFamily="2" charset="0"/>
              </a:rPr>
              <a:t>Wohnen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oppins" panose="00000500000000000000" pitchFamily="2" charset="0"/>
              </a:rPr>
              <a:t>Freizeit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oppins" panose="00000500000000000000" pitchFamily="2" charset="0"/>
              </a:rPr>
              <a:t>Gesundheit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oppins" panose="00000500000000000000" pitchFamily="2" charset="0"/>
              </a:rPr>
              <a:t>Schule, Ausbildung und Studium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oppins" panose="00000500000000000000" pitchFamily="2" charset="0"/>
              </a:rPr>
              <a:t>Erwerbsarbeit und Beschäftigung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Inanspruchnahme von Hilfen</a:t>
            </a:r>
            <a:endParaRPr kumimoji="0" lang="de-D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  <a:p>
            <a:pPr marL="457200" indent="-457200">
              <a:lnSpc>
                <a:spcPct val="120000"/>
              </a:lnSpc>
            </a:pPr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BA6B31-E9B0-4134-8CDA-DCEBF79D3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de-DE" sz="1600" b="1" dirty="0">
                <a:latin typeface="+mn-lt"/>
              </a:rPr>
              <a:t>CLS | Soziale Teilhabe im Lebensverlauf junger Erwachsener | Eine Langze</a:t>
            </a:r>
            <a:r>
              <a:rPr lang="de-DE" dirty="0"/>
              <a:t>itstudie</a:t>
            </a:r>
          </a:p>
        </p:txBody>
      </p:sp>
      <p:pic>
        <p:nvPicPr>
          <p:cNvPr id="5" name="Grafik 4" descr="photocase_4409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0863" y="2340759"/>
            <a:ext cx="4749623" cy="3240000"/>
          </a:xfrm>
          <a:prstGeom prst="rect">
            <a:avLst/>
          </a:prstGeom>
          <a:ln w="76200" cap="sq">
            <a:solidFill>
              <a:srgbClr val="B5C8E6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999864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51F06-75D2-45F4-93D3-FFBD9098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71897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3200" dirty="0">
                <a:latin typeface="+mn-lt"/>
              </a:rPr>
              <a:t>Persönliche Daten in der CLS-Studie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58B41-22BB-40FF-8874-7C5E61090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276"/>
            <a:ext cx="5074493" cy="368189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de-DE" dirty="0">
                <a:latin typeface="+mn-lt"/>
              </a:rPr>
              <a:t>Nach persönlichen Daten wird gefragt, um verschiedene Erfahrungen zu berücksichtigen </a:t>
            </a:r>
          </a:p>
          <a:p>
            <a:pPr>
              <a:lnSpc>
                <a:spcPct val="120000"/>
              </a:lnSpc>
            </a:pPr>
            <a:r>
              <a:rPr lang="de-DE" dirty="0">
                <a:latin typeface="+mn-lt"/>
              </a:rPr>
              <a:t>Angaben lassen keine Rückschlüsse auf Personen zu, Studienteilnehmer*innen bleiben anonym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BA6B31-E9B0-4134-8CDA-DCEBF79D3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de-DE"/>
              <a:t>CLS | Soziale Teilhabe im Lebensverlauf junger Erwachsener | Eine Langzeitstudie</a:t>
            </a:r>
            <a:endParaRPr lang="de-DE" dirty="0"/>
          </a:p>
        </p:txBody>
      </p:sp>
      <p:pic>
        <p:nvPicPr>
          <p:cNvPr id="6" name="Grafik 5" descr="photocase_2243194.jpg"/>
          <p:cNvPicPr>
            <a:picLocks noChangeAspect="1"/>
          </p:cNvPicPr>
          <p:nvPr/>
        </p:nvPicPr>
        <p:blipFill>
          <a:blip r:embed="rId3" cstate="print"/>
          <a:srcRect t="29986" b="32491"/>
          <a:stretch>
            <a:fillRect/>
          </a:stretch>
        </p:blipFill>
        <p:spPr>
          <a:xfrm>
            <a:off x="6277584" y="2340759"/>
            <a:ext cx="4860000" cy="3241964"/>
          </a:xfrm>
          <a:prstGeom prst="rect">
            <a:avLst/>
          </a:prstGeom>
          <a:ln w="76200" cap="sq">
            <a:solidFill>
              <a:srgbClr val="B5C8E6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999864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51F06-75D2-45F4-93D3-FFBD9098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75483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3200" dirty="0">
                <a:latin typeface="+mn-lt"/>
              </a:rPr>
              <a:t>Wie läuft die CLS-Studie ab?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BA6B31-E9B0-4134-8CDA-DCEBF79D3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de-DE" sz="1600" b="1" dirty="0">
                <a:latin typeface="+mn-lt"/>
              </a:rPr>
              <a:t>CLS | Soziale Teilhabe im Lebensverlauf junger Erwachsener | Eine Langzeitstudie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E05CE0F8-4CEA-4C88-803F-E87B966AE7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4589652"/>
              </p:ext>
            </p:extLst>
          </p:nvPr>
        </p:nvGraphicFramePr>
        <p:xfrm>
          <a:off x="838199" y="2106740"/>
          <a:ext cx="6123317" cy="3672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DF711B6C-CBDB-4987-B05D-49756852E59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1"/>
          <a:stretch/>
        </p:blipFill>
        <p:spPr>
          <a:xfrm>
            <a:off x="7221743" y="2249895"/>
            <a:ext cx="4357776" cy="3240000"/>
          </a:xfrm>
          <a:prstGeom prst="rect">
            <a:avLst/>
          </a:prstGeom>
          <a:ln w="76200" cap="sq">
            <a:solidFill>
              <a:srgbClr val="B5C8E6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999864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DD6147-588D-4C84-A3C7-8340008A4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+mn-lt"/>
              </a:rPr>
              <a:t>Weitere Informationen zur CLS-Studie: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86EC46-2CF2-439D-A77D-F321D30EE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 altLang="de-DE" sz="2000" b="1" dirty="0">
                <a:solidFill>
                  <a:prstClr val="black"/>
                </a:solidFill>
                <a:latin typeface="Space Grotes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de-DE" altLang="de-DE" sz="2000" dirty="0">
                <a:solidFill>
                  <a:prstClr val="black"/>
                </a:solidFill>
                <a:latin typeface="Space Grotes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000" dirty="0">
                <a:solidFill>
                  <a:prstClr val="black"/>
                </a:solidFill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info@cls-studie.de</a:t>
            </a:r>
            <a:r>
              <a:rPr lang="de-DE" altLang="de-DE" sz="200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altLang="de-DE" sz="2000" b="1" dirty="0">
                <a:solidFill>
                  <a:prstClr val="black"/>
                </a:solidFill>
                <a:latin typeface="Space Grotes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Website</a:t>
            </a:r>
            <a:r>
              <a:rPr lang="de-DE" altLang="de-DE" sz="200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de-DE" altLang="de-DE" sz="2000" dirty="0">
                <a:solidFill>
                  <a:prstClr val="black"/>
                </a:solidFill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www.cls-studie.de</a:t>
            </a:r>
            <a:endParaRPr lang="de-DE" altLang="de-DE" sz="20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de-DE" sz="1200" b="1" dirty="0">
              <a:solidFill>
                <a:prstClr val="black"/>
              </a:solidFill>
              <a:latin typeface="Poppins regular" panose="00000500000000000000" pitchFamily="2" charset="0"/>
              <a:ea typeface="Calibri" panose="020F0502020204030204" pitchFamily="34" charset="0"/>
              <a:cs typeface="Poppins regular" panose="00000500000000000000" pitchFamily="2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de-DE" sz="1200" b="1" dirty="0">
              <a:solidFill>
                <a:prstClr val="black"/>
              </a:solidFill>
              <a:latin typeface="Poppins regular" panose="00000500000000000000" pitchFamily="2" charset="0"/>
              <a:ea typeface="Calibri" panose="020F0502020204030204" pitchFamily="34" charset="0"/>
              <a:cs typeface="Poppins regular" panose="00000500000000000000" pitchFamily="2" charset="0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807E4F-B18F-4DDD-AD10-DABD5374A1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de-DE"/>
              <a:t>CLS | Soziale Teilhabe im Lebensverlauf junger Erwachsener | Eine Langzeitstudie</a:t>
            </a:r>
            <a:endParaRPr lang="de-DE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557AC3B5-A1C0-44FC-A67E-357DD81DF331}"/>
              </a:ext>
            </a:extLst>
          </p:cNvPr>
          <p:cNvGraphicFramePr>
            <a:graphicFrameLocks noGrp="1"/>
          </p:cNvGraphicFramePr>
          <p:nvPr/>
        </p:nvGraphicFramePr>
        <p:xfrm>
          <a:off x="790575" y="3273287"/>
          <a:ext cx="10791825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7275">
                  <a:extLst>
                    <a:ext uri="{9D8B030D-6E8A-4147-A177-3AD203B41FA5}">
                      <a16:colId xmlns:a16="http://schemas.microsoft.com/office/drawing/2014/main" val="3108673739"/>
                    </a:ext>
                  </a:extLst>
                </a:gridCol>
                <a:gridCol w="3597275">
                  <a:extLst>
                    <a:ext uri="{9D8B030D-6E8A-4147-A177-3AD203B41FA5}">
                      <a16:colId xmlns:a16="http://schemas.microsoft.com/office/drawing/2014/main" val="3158125109"/>
                    </a:ext>
                  </a:extLst>
                </a:gridCol>
                <a:gridCol w="3597275">
                  <a:extLst>
                    <a:ext uri="{9D8B030D-6E8A-4147-A177-3AD203B41FA5}">
                      <a16:colId xmlns:a16="http://schemas.microsoft.com/office/drawing/2014/main" val="701581869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Poppins regular" panose="00000500000000000000" pitchFamily="2" charset="0"/>
                          <a:ea typeface="Times New Roman" panose="02020603050405020304" pitchFamily="18" charset="0"/>
                          <a:cs typeface="Poppins regular" panose="00000500000000000000" pitchFamily="2" charset="0"/>
                        </a:rPr>
                        <a:t>@</a:t>
                      </a:r>
                      <a:r>
                        <a:rPr lang="en-US" sz="1800" b="1" kern="0" dirty="0" err="1">
                          <a:solidFill>
                            <a:schemeClr val="tx1"/>
                          </a:solidFill>
                          <a:effectLst/>
                          <a:latin typeface="Poppins regular" panose="00000500000000000000" pitchFamily="2" charset="0"/>
                          <a:ea typeface="Times New Roman" panose="02020603050405020304" pitchFamily="18" charset="0"/>
                          <a:cs typeface="Poppins regular" panose="00000500000000000000" pitchFamily="2" charset="0"/>
                        </a:rPr>
                        <a:t>ClsStudie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Poppins regular" panose="00000500000000000000" pitchFamily="2" charset="0"/>
                          <a:ea typeface="Times New Roman" panose="02020603050405020304" pitchFamily="18" charset="0"/>
                          <a:cs typeface="Poppins regular" panose="00000500000000000000" pitchFamily="2" charset="0"/>
                        </a:rPr>
                        <a:t> auf Twitter…</a:t>
                      </a:r>
                      <a:endParaRPr lang="de-DE" sz="1800" b="1" kern="0" dirty="0">
                        <a:solidFill>
                          <a:schemeClr val="tx1"/>
                        </a:solidFill>
                        <a:effectLst/>
                        <a:latin typeface="Poppins regular" panose="00000500000000000000" pitchFamily="2" charset="0"/>
                        <a:ea typeface="Times New Roman" panose="02020603050405020304" pitchFamily="18" charset="0"/>
                        <a:cs typeface="Poppins regular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0" dirty="0" err="1">
                          <a:solidFill>
                            <a:schemeClr val="tx1"/>
                          </a:solidFill>
                          <a:effectLst/>
                          <a:latin typeface="Poppins regular" panose="00000500000000000000" pitchFamily="2" charset="0"/>
                          <a:ea typeface="Times New Roman" panose="02020603050405020304" pitchFamily="18" charset="0"/>
                          <a:cs typeface="Poppins regular" panose="00000500000000000000" pitchFamily="2" charset="0"/>
                        </a:rPr>
                        <a:t>cls_studie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Poppins regular" panose="00000500000000000000" pitchFamily="2" charset="0"/>
                          <a:ea typeface="Times New Roman" panose="02020603050405020304" pitchFamily="18" charset="0"/>
                          <a:cs typeface="Poppins regular" panose="00000500000000000000" pitchFamily="2" charset="0"/>
                        </a:rPr>
                        <a:t> auf Instagram…</a:t>
                      </a:r>
                      <a:endParaRPr lang="de-DE" sz="1800" b="1" kern="0" dirty="0">
                        <a:solidFill>
                          <a:schemeClr val="tx1"/>
                        </a:solidFill>
                        <a:effectLst/>
                        <a:latin typeface="Poppins regular" panose="00000500000000000000" pitchFamily="2" charset="0"/>
                        <a:ea typeface="Times New Roman" panose="02020603050405020304" pitchFamily="18" charset="0"/>
                        <a:cs typeface="Poppins regular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Poppins regular" panose="00000500000000000000" pitchFamily="2" charset="0"/>
                          <a:ea typeface="Times New Roman" panose="02020603050405020304" pitchFamily="18" charset="0"/>
                          <a:cs typeface="Poppins regular" panose="00000500000000000000" pitchFamily="2" charset="0"/>
                        </a:rPr>
                        <a:t>CLS-</a:t>
                      </a:r>
                      <a:r>
                        <a:rPr lang="en-US" sz="1800" b="1" kern="0" dirty="0" err="1">
                          <a:solidFill>
                            <a:schemeClr val="tx1"/>
                          </a:solidFill>
                          <a:effectLst/>
                          <a:latin typeface="Poppins regular" panose="00000500000000000000" pitchFamily="2" charset="0"/>
                          <a:ea typeface="Times New Roman" panose="02020603050405020304" pitchFamily="18" charset="0"/>
                          <a:cs typeface="Poppins regular" panose="00000500000000000000" pitchFamily="2" charset="0"/>
                        </a:rPr>
                        <a:t>Studie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Poppins regular" panose="00000500000000000000" pitchFamily="2" charset="0"/>
                          <a:ea typeface="Times New Roman" panose="02020603050405020304" pitchFamily="18" charset="0"/>
                          <a:cs typeface="Poppins regular" panose="00000500000000000000" pitchFamily="2" charset="0"/>
                        </a:rPr>
                        <a:t> auf Facebook…</a:t>
                      </a:r>
                      <a:endParaRPr lang="de-DE" sz="1800" b="1" kern="0" dirty="0">
                        <a:solidFill>
                          <a:schemeClr val="tx1"/>
                        </a:solidFill>
                        <a:effectLst/>
                        <a:latin typeface="Poppins regular" panose="00000500000000000000" pitchFamily="2" charset="0"/>
                        <a:ea typeface="Times New Roman" panose="02020603050405020304" pitchFamily="18" charset="0"/>
                        <a:cs typeface="Poppins regular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890511"/>
                  </a:ext>
                </a:extLst>
              </a:tr>
            </a:tbl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FA0FB993-2BA5-4D98-B759-A90DF441E4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68793"/>
            <a:ext cx="1800000" cy="180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159A9F8-8F44-42E5-9AFF-83F5DA57CC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60" y="3765480"/>
            <a:ext cx="1800000" cy="180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9DB964-1BAD-4887-8DC4-B1260705A5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3765480"/>
            <a:ext cx="1800000" cy="180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AEF511A-055B-432B-A948-43E194F56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560" y="3695410"/>
            <a:ext cx="720000" cy="72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A31D589-80A5-46E2-A627-3A6BA55F66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80" y="3695410"/>
            <a:ext cx="720000" cy="72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D790E96-907C-4369-B568-698FCF6538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75" y="3729945"/>
            <a:ext cx="6887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42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51F06-75D2-45F4-93D3-FFBD9098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1177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3400" dirty="0">
                <a:latin typeface="+mn-lt"/>
              </a:rPr>
              <a:t>Nachweise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58B41-22BB-40FF-8874-7C5E61090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7276"/>
            <a:ext cx="9384101" cy="3917698"/>
          </a:xfrm>
        </p:spPr>
        <p:txBody>
          <a:bodyPr>
            <a:normAutofit/>
          </a:bodyPr>
          <a:lstStyle/>
          <a:p>
            <a:r>
              <a:rPr lang="de-DE" sz="1600" b="1" dirty="0"/>
              <a:t>Grafische Gestaltung und Umsetzung:</a:t>
            </a:r>
          </a:p>
          <a:p>
            <a:r>
              <a:rPr lang="de-DE" sz="1600" dirty="0">
                <a:solidFill>
                  <a:srgbClr val="B5C8E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Institut für Gebrauchsgrafik</a:t>
            </a:r>
            <a:endParaRPr lang="de-DE" sz="1600" dirty="0">
              <a:solidFill>
                <a:srgbClr val="B5C8E6"/>
              </a:solidFill>
            </a:endParaRPr>
          </a:p>
          <a:p>
            <a:endParaRPr lang="de-DE" sz="1600" dirty="0">
              <a:solidFill>
                <a:srgbClr val="B5C8E6"/>
              </a:solidFill>
            </a:endParaRPr>
          </a:p>
          <a:p>
            <a:r>
              <a:rPr lang="de-DE" sz="1600" b="1" dirty="0"/>
              <a:t>Bildnachweise:</a:t>
            </a:r>
          </a:p>
          <a:p>
            <a:r>
              <a:rPr lang="de-DE" sz="1600" dirty="0"/>
              <a:t>Alle Fotografien stammen von </a:t>
            </a:r>
            <a:r>
              <a:rPr lang="de-DE" sz="1600" dirty="0">
                <a:solidFill>
                  <a:srgbClr val="B5C8E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photocase.de</a:t>
            </a:r>
            <a:r>
              <a:rPr lang="de-DE" sz="1600" dirty="0">
                <a:solidFill>
                  <a:srgbClr val="B5C8E6"/>
                </a:solidFill>
              </a:rPr>
              <a:t> </a:t>
            </a:r>
            <a:r>
              <a:rPr lang="de-DE" sz="1600" dirty="0"/>
              <a:t>Fotos „Inhalte der Studie“:</a:t>
            </a:r>
            <a:r>
              <a:rPr lang="de-DE" sz="1600" dirty="0">
                <a:solidFill>
                  <a:srgbClr val="B5C8E6"/>
                </a:solidFill>
              </a:rPr>
              <a:t> nanihta, andriymedvediuk, .marqs, Goran Bogicevic, bauzaun., cosendolas, misterQM, David-W- </a:t>
            </a:r>
            <a:r>
              <a:rPr lang="de-DE" sz="1600" dirty="0"/>
              <a:t>Foto „Ablauf“: </a:t>
            </a:r>
            <a:r>
              <a:rPr lang="de-DE" sz="1600" dirty="0" err="1">
                <a:solidFill>
                  <a:srgbClr val="B5C8E6"/>
                </a:solidFill>
              </a:rPr>
              <a:t>DavidQ</a:t>
            </a:r>
            <a:r>
              <a:rPr lang="de-DE" sz="1600" dirty="0">
                <a:solidFill>
                  <a:srgbClr val="B5C8E6"/>
                </a:solidFill>
              </a:rPr>
              <a:t> </a:t>
            </a:r>
            <a:r>
              <a:rPr lang="de-DE" sz="1600" dirty="0"/>
              <a:t>Foto „Fragen“:</a:t>
            </a:r>
            <a:r>
              <a:rPr lang="de-DE" sz="1600" dirty="0">
                <a:solidFill>
                  <a:srgbClr val="B5C8E6"/>
                </a:solidFill>
              </a:rPr>
              <a:t> Eliza</a:t>
            </a:r>
            <a:r>
              <a:rPr lang="de-DE" sz="1600" dirty="0"/>
              <a:t> </a:t>
            </a:r>
          </a:p>
          <a:p>
            <a:endParaRPr lang="de-DE" sz="1600" dirty="0"/>
          </a:p>
          <a:p>
            <a:r>
              <a:rPr lang="de-DE" sz="1600" b="1" dirty="0"/>
              <a:t>Gefördert vom:</a:t>
            </a:r>
          </a:p>
          <a:p>
            <a:r>
              <a:rPr lang="de-DE" sz="1600" dirty="0">
                <a:solidFill>
                  <a:srgbClr val="B5C8E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Bundesministerium für Familie, Senioren, Frauen und Jugend (BMFSFJ)</a:t>
            </a:r>
            <a:endParaRPr lang="de-DE" sz="1600" dirty="0">
              <a:solidFill>
                <a:srgbClr val="B5C8E6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BA6B31-E9B0-4134-8CDA-DCEBF79D3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ace Grotesk bold" pitchFamily="2" charset="0"/>
                <a:ea typeface="+mn-ea"/>
                <a:cs typeface="Space Grotesk bold" pitchFamily="2" charset="0"/>
              </a:rPr>
              <a:t>CLS | Soziale Teilhabe im Lebensverlauf junger Erwachsener | Eine Langzeitstudie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ace Grotesk bold" pitchFamily="2" charset="0"/>
              <a:ea typeface="+mn-ea"/>
              <a:cs typeface="Space Grotesk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5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51F06-75D2-45F4-93D3-FFBD9098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3400" dirty="0">
                <a:latin typeface="+mn-lt"/>
              </a:rPr>
              <a:t>Worum geht es bei der CLS-Studie?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58B41-22BB-40FF-8874-7C5E61090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e-DE" b="1" dirty="0">
                <a:latin typeface="+mn-lt"/>
              </a:rPr>
              <a:t>In der CLS-Studie liegt der Fokus auf der Teilhabe im Lebensverlauf junger Menschen:</a:t>
            </a:r>
          </a:p>
          <a:p>
            <a:pPr marL="1046163" lvl="1" indent="-360363">
              <a:lnSpc>
                <a:spcPct val="100000"/>
              </a:lnSpc>
            </a:pPr>
            <a:r>
              <a:rPr lang="de-DE" sz="2800" dirty="0">
                <a:latin typeface="+mn-lt"/>
              </a:rPr>
              <a:t>Wie leben, lernen und arbeiten junge Menschen im Übergang?</a:t>
            </a:r>
          </a:p>
          <a:p>
            <a:pPr marL="1046163" lvl="1" indent="-360363">
              <a:lnSpc>
                <a:spcPct val="100000"/>
              </a:lnSpc>
            </a:pPr>
            <a:r>
              <a:rPr lang="de-DE" sz="2800" dirty="0">
                <a:latin typeface="+mn-lt"/>
              </a:rPr>
              <a:t>Wie gestalten sie ihren Alltag und ihre Freizeit</a:t>
            </a:r>
          </a:p>
          <a:p>
            <a:pPr marL="1046163" lvl="1" indent="-360363">
              <a:lnSpc>
                <a:spcPct val="100000"/>
              </a:lnSpc>
            </a:pPr>
            <a:r>
              <a:rPr lang="de-DE" sz="2800" dirty="0">
                <a:latin typeface="+mn-lt"/>
              </a:rPr>
              <a:t>Welche Beziehungen sind hilfreich</a:t>
            </a:r>
          </a:p>
          <a:p>
            <a:pPr marL="1046163" lvl="1" indent="-360363">
              <a:lnSpc>
                <a:spcPct val="100000"/>
              </a:lnSpc>
            </a:pPr>
            <a:r>
              <a:rPr lang="de-DE" sz="2800" dirty="0">
                <a:latin typeface="+mn-lt"/>
              </a:rPr>
              <a:t>Wie geht es ihnen? </a:t>
            </a:r>
          </a:p>
          <a:p>
            <a:pPr marL="1046163" lvl="1" indent="-360363">
              <a:lnSpc>
                <a:spcPct val="100000"/>
              </a:lnSpc>
            </a:pPr>
            <a:r>
              <a:rPr lang="de-DE" sz="2800" dirty="0">
                <a:latin typeface="+mn-lt"/>
              </a:rPr>
              <a:t>Was sind ihre Ziele und Wünsche?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BA6B31-E9B0-4134-8CDA-DCEBF79D3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de-DE" sz="1600" b="1" dirty="0">
                <a:latin typeface="+mn-lt"/>
              </a:rPr>
              <a:t>CLS | Soziale Teilhabe im Lebensverlauf junger Erwachsener | Eine Langzeitstudie</a:t>
            </a:r>
          </a:p>
        </p:txBody>
      </p:sp>
    </p:spTree>
    <p:extLst>
      <p:ext uri="{BB962C8B-B14F-4D97-AF65-F5344CB8AC3E}">
        <p14:creationId xmlns:p14="http://schemas.microsoft.com/office/powerpoint/2010/main" val="11517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51F06-75D2-45F4-93D3-FFBD9098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8156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3400" dirty="0">
                <a:latin typeface="+mn-lt"/>
              </a:rPr>
              <a:t>Wer führt die CLS-Studie durch?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BA6B31-E9B0-4134-8CDA-DCEBF79D3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de-DE" sz="1600" b="1" dirty="0">
                <a:latin typeface="+mn-lt"/>
              </a:rPr>
              <a:t>CLS | Soziale Teilhabe im Lebensverlauf junger Erwachsener | Eine Langzeitstudie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44A81A14-AA68-464C-9624-96487585D4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234733"/>
              </p:ext>
            </p:extLst>
          </p:nvPr>
        </p:nvGraphicFramePr>
        <p:xfrm>
          <a:off x="756968" y="4168689"/>
          <a:ext cx="10625722" cy="15240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4180847587"/>
                    </a:ext>
                  </a:extLst>
                </a:gridCol>
                <a:gridCol w="2387858">
                  <a:extLst>
                    <a:ext uri="{9D8B030D-6E8A-4147-A177-3AD203B41FA5}">
                      <a16:colId xmlns:a16="http://schemas.microsoft.com/office/drawing/2014/main" val="3385572396"/>
                    </a:ext>
                  </a:extLst>
                </a:gridCol>
                <a:gridCol w="3089864">
                  <a:extLst>
                    <a:ext uri="{9D8B030D-6E8A-4147-A177-3AD203B41FA5}">
                      <a16:colId xmlns:a16="http://schemas.microsoft.com/office/drawing/2014/main" val="1438142142"/>
                    </a:ext>
                  </a:extLst>
                </a:gridCol>
                <a:gridCol w="2448000">
                  <a:extLst>
                    <a:ext uri="{9D8B030D-6E8A-4147-A177-3AD203B41FA5}">
                      <a16:colId xmlns:a16="http://schemas.microsoft.com/office/drawing/2014/main" val="1287041057"/>
                    </a:ext>
                  </a:extLst>
                </a:gridCol>
              </a:tblGrid>
              <a:tr h="769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Stiftung Universität Hildesheim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| Institut für Sozial- und Organisationspädagogik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2000" b="1" dirty="0">
                        <a:effectLst/>
                        <a:latin typeface="+mn-lt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Deutsches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Jugendinstitut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| DJI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2000" b="0" dirty="0">
                        <a:effectLst/>
                        <a:latin typeface="+mn-lt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Gesellschaft für innovative Sozialforschung und Sozialplanung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| GISS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Internationale Gesellschaft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für erzieherische Hilfen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  <a:latin typeface="+mn-lt"/>
                          <a:cs typeface="Poppins" panose="00000500000000000000" pitchFamily="2" charset="0"/>
                        </a:rPr>
                        <a:t>| IGfH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983243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791D7AAC-2C9B-437D-889C-98FC1C610B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1588" y="2774188"/>
            <a:ext cx="1701817" cy="936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B99C83A-E74C-4E6B-8C65-CAD2660887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14769" y="2700155"/>
            <a:ext cx="1905000" cy="10477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8562C60-8B8A-455C-827D-69DED026A2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01776" y="2692435"/>
            <a:ext cx="1905000" cy="10477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36B446F-DEAE-47CA-9AE1-35274E1EAF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85224" y="2739229"/>
            <a:ext cx="19050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51F06-75D2-45F4-93D3-FFBD9098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25966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3400" dirty="0">
                <a:latin typeface="+mn-lt"/>
              </a:rPr>
              <a:t>Wer fördert die CLS-Studie?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58B41-22BB-40FF-8874-7C5E61090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750" indent="-539750">
              <a:lnSpc>
                <a:spcPct val="100000"/>
              </a:lnSpc>
              <a:buFont typeface="Wingdings" pitchFamily="2" charset="2"/>
              <a:buChar char="§"/>
            </a:pPr>
            <a:r>
              <a:rPr lang="de-DE" dirty="0">
                <a:latin typeface="+mn-lt"/>
              </a:rPr>
              <a:t>Bundesministerium für Familie, Senioren, Frauen und Jugend (BMFSFJ) fördert zunächst bis Ende 2024</a:t>
            </a:r>
          </a:p>
          <a:p>
            <a:pPr marL="539750" indent="-539750">
              <a:lnSpc>
                <a:spcPct val="100000"/>
              </a:lnSpc>
              <a:buFont typeface="Wingdings" pitchFamily="2" charset="2"/>
              <a:buChar char="§"/>
            </a:pPr>
            <a:r>
              <a:rPr lang="de-DE" dirty="0">
                <a:latin typeface="+mn-lt"/>
              </a:rPr>
              <a:t>Studie ist angelegt bis Ende 2030</a:t>
            </a:r>
          </a:p>
          <a:p>
            <a:pPr>
              <a:lnSpc>
                <a:spcPct val="100000"/>
              </a:lnSpc>
            </a:pPr>
            <a:r>
              <a:rPr lang="de-DE" dirty="0">
                <a:latin typeface="+mn-lt"/>
              </a:rPr>
              <a:t>	 </a:t>
            </a:r>
          </a:p>
          <a:p>
            <a:pPr>
              <a:lnSpc>
                <a:spcPct val="100000"/>
              </a:lnSpc>
            </a:pPr>
            <a:r>
              <a:rPr lang="de-DE" dirty="0">
                <a:latin typeface="+mn-lt"/>
              </a:rPr>
              <a:t>	Gefördert vom: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BA6B31-E9B0-4134-8CDA-DCEBF79D3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de-DE" sz="1600" b="1" dirty="0">
                <a:latin typeface="+mn-lt"/>
              </a:rPr>
              <a:t>CLS | Soziale Teilhabe im Lebensverlauf junger Erwachsener | Eine Langzeitstudie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C51301-3EB9-47F2-AFA3-E70B142FF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7822" y="4696389"/>
            <a:ext cx="2604638" cy="10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51F06-75D2-45F4-93D3-FFBD9098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95" y="143630"/>
            <a:ext cx="8970579" cy="15567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3400" dirty="0">
                <a:latin typeface="+mn-lt"/>
                <a:cs typeface="Arial" panose="020B0604020202020204" pitchFamily="34" charset="0"/>
              </a:rPr>
              <a:t>Wie läuft die CLS-Studie ab?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58B41-22BB-40FF-8874-7C5E61090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275"/>
            <a:ext cx="11185634" cy="3994641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</a:rPr>
              <a:t>Je 1.000 junge Menschen aus Pflegefamilien und betreuten Wohnformen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</a:rPr>
              <a:t>Bei der Anmeldung zwischen 16 und 19 Jahre alt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</a:rPr>
              <a:t>Fragebögen-Interviews (ca. 1 Stunde) durch Mitarbeiter*innen von infas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</a:rPr>
              <a:t>Befragungen über sieben Jahre: Teilnehmer*innen können über Teilnahme freiwillig entscheiden und diese jederzeit beenden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</a:rPr>
              <a:t>Quantitative Auswertung: Junge Menschen bleiben bei Ergebnisdarstellung anonym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BA6B31-E9B0-4134-8CDA-DCEBF79D3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CLS | Soziale Teilhabe im Lebensverlauf junger Erwachsener | Eine Langzeitstudie</a:t>
            </a:r>
          </a:p>
        </p:txBody>
      </p:sp>
    </p:spTree>
    <p:extLst>
      <p:ext uri="{BB962C8B-B14F-4D97-AF65-F5344CB8AC3E}">
        <p14:creationId xmlns:p14="http://schemas.microsoft.com/office/powerpoint/2010/main" val="183866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1ED06-6511-4803-42B4-61E5D149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400" dirty="0">
                <a:latin typeface="+mn-lt"/>
              </a:rPr>
              <a:t>Teilnahme an der CLS-Studie: 5 Schritte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D4C90D-0C37-FF79-BE46-411B4E361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79" y="2038297"/>
            <a:ext cx="10993821" cy="3858006"/>
          </a:xfrm>
        </p:spPr>
        <p:txBody>
          <a:bodyPr>
            <a:normAutofit fontScale="70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Über Stichprobe wurden Einrichtungen und Wohngruppen kontaktiert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de-DE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Einrichtungen, die sich zurück gemeldet haben, wurden Unterlagen für Jugendliche gesendet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de-DE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Jugendliche, die teilnehmen möchten, müssen Einwilligungserklärung ausfüllen und postalisch zurücksenden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de-DE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CLS schickt Mail zur Bestätigung der Anmeldung, mit Angeboten aus dem Begleitprogramm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de-DE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Wenn Befragung startet kontaktiert Infas junge Menschen, um Termin für Interview zu vereinbaren</a:t>
            </a:r>
            <a:endParaRPr kumimoji="0" lang="de-D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7CDC68-5D34-97E0-8D35-2FFB878117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de-DE" sz="1600" b="1" dirty="0">
                <a:latin typeface="+mn-lt"/>
              </a:rPr>
              <a:t>CLS | Soziale Teilhabe im Lebensverlauf junger Erwachsener | Eine Langzeitstudie</a:t>
            </a:r>
          </a:p>
        </p:txBody>
      </p:sp>
    </p:spTree>
    <p:extLst>
      <p:ext uri="{BB962C8B-B14F-4D97-AF65-F5344CB8AC3E}">
        <p14:creationId xmlns:p14="http://schemas.microsoft.com/office/powerpoint/2010/main" val="30369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1ED06-6511-4803-42B4-61E5D149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de-DE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Unterstützung durch Fachkräfte ist wichtig für Gelingen der Studie!</a:t>
            </a:r>
            <a:endParaRPr lang="de-DE" sz="3400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D4C90D-0C37-FF79-BE46-411B4E361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8297"/>
            <a:ext cx="11038490" cy="3681898"/>
          </a:xfrm>
        </p:spPr>
        <p:txBody>
          <a:bodyPr>
            <a:noAutofit/>
          </a:bodyPr>
          <a:lstStyle/>
          <a:p>
            <a:r>
              <a:rPr lang="de-DE" b="1" dirty="0">
                <a:latin typeface="+mn-lt"/>
              </a:rPr>
              <a:t>Einrichtungen, die bereits Unterlagen für Anmeldungen erhalten haben: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</a:rPr>
              <a:t>Anmeldungen sind weiterhin bis Februar 2023 möglich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</a:rPr>
              <a:t>Anmeldungen nach Februar 2023: Teilnahme erst in 2024 möglich</a:t>
            </a:r>
          </a:p>
          <a:p>
            <a:endParaRPr lang="de-DE" sz="3400" b="1" dirty="0">
              <a:latin typeface="+mn-lt"/>
            </a:endParaRPr>
          </a:p>
          <a:p>
            <a:r>
              <a:rPr lang="de-DE" sz="3400" b="1" dirty="0">
                <a:latin typeface="+mn-lt"/>
              </a:rPr>
              <a:t>Kontakt für Anmeldeunterlagen und Fragen dazu: </a:t>
            </a:r>
          </a:p>
          <a:p>
            <a:r>
              <a:rPr lang="de-DE" sz="3400" b="1" dirty="0">
                <a:latin typeface="+mn-lt"/>
              </a:rPr>
              <a:t>cls@dji.de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7CDC68-5D34-97E0-8D35-2FFB878117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de-DE" sz="1600" b="1" dirty="0">
                <a:latin typeface="+mn-lt"/>
              </a:rPr>
              <a:t>CLS | Soziale Teilhabe im Lebensverlauf junger Erwachsener | Eine Langzeitstudie</a:t>
            </a:r>
          </a:p>
        </p:txBody>
      </p:sp>
    </p:spTree>
    <p:extLst>
      <p:ext uri="{BB962C8B-B14F-4D97-AF65-F5344CB8AC3E}">
        <p14:creationId xmlns:p14="http://schemas.microsoft.com/office/powerpoint/2010/main" val="230304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7800ED-ADEF-EC36-4606-73AE2D405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de-DE" sz="3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oppins" panose="00000500000000000000" pitchFamily="2" charset="0"/>
              </a:rPr>
              <a:t>Wie können Einrichtungen unterstützen,  die bereits von CLS kontaktiert wurden?</a:t>
            </a:r>
            <a:endParaRPr lang="de-DE" sz="3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8B6503-14C3-79D2-F3DE-E37D25D35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17276"/>
            <a:ext cx="11259208" cy="394209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</a:rPr>
              <a:t>Jugendliche erneut auf Studie ansprechen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</a:rPr>
              <a:t>Bei Anmeldung unterstützen, erinnern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</a:rPr>
              <a:t>Material für Informationen und Anmeldung nochmal anfordern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</a:rPr>
              <a:t>Mit jungen Menschen Website oder Instagram der Studie anschauen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</a:rPr>
              <a:t>Über Forschung sprechen, Forscher*innen einladen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>
                <a:latin typeface="+mn-lt"/>
              </a:rPr>
              <a:t>Gemeinsam digitale CLS-Info-Veranstaltung auf Zoom besuchen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Für</a:t>
            </a:r>
            <a:r>
              <a:rPr kumimoji="0" 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oppins" panose="00000500000000000000" pitchFamily="2" charset="0"/>
              </a:rPr>
              <a:t> 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j</a:t>
            </a:r>
            <a:r>
              <a:rPr kumimoji="0" lang="de-DE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oppins" panose="00000500000000000000" pitchFamily="2" charset="0"/>
              </a:rPr>
              <a:t>unge</a:t>
            </a:r>
            <a:r>
              <a:rPr kumimoji="0" 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oppins" panose="00000500000000000000" pitchFamily="2" charset="0"/>
              </a:rPr>
              <a:t> Menschen, die sich angemeldet haben: Befragung beginnt Anfang 2023, es gibt aber jetzt schon freiwilliges Begleitprogramm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72C929-C4A7-31A3-FFB5-4E09C4B8D9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de-DE" sz="1600" b="1" dirty="0">
                <a:latin typeface="+mn-lt"/>
              </a:rPr>
              <a:t>CLS | Soziale Teilhabe im Lebensverlauf junger Erwachsener | Eine Langzeitstudie</a:t>
            </a:r>
          </a:p>
        </p:txBody>
      </p:sp>
    </p:spTree>
    <p:extLst>
      <p:ext uri="{BB962C8B-B14F-4D97-AF65-F5344CB8AC3E}">
        <p14:creationId xmlns:p14="http://schemas.microsoft.com/office/powerpoint/2010/main" val="3737904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7800ED-ADEF-EC36-4606-73AE2D405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de-DE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oppins" panose="00000500000000000000" pitchFamily="2" charset="0"/>
              </a:rPr>
              <a:t>Andere Organisationen, Einrichtungen und Fachkräfte in den Hilfen zur Erziehung</a:t>
            </a: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8B6503-14C3-79D2-F3DE-E37D25D35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4214"/>
            <a:ext cx="11259208" cy="3942090"/>
          </a:xfrm>
        </p:spPr>
        <p:txBody>
          <a:bodyPr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oppins" panose="00000500000000000000" pitchFamily="2" charset="0"/>
              </a:rPr>
              <a:t>Sprechen Sie mit Kolleg*innen und jungen Menschen bei sich und in anderen Einrichtungen über die CLS-Studie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oppins" panose="00000500000000000000" pitchFamily="2" charset="0"/>
              </a:rPr>
              <a:t>Besuchen Sie unsere Website oder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oppins" panose="00000500000000000000" pitchFamily="2" charset="0"/>
              </a:rPr>
              <a:t>Social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Poppins" panose="00000500000000000000" pitchFamily="2" charset="0"/>
              </a:rPr>
              <a:t> Media Accounts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3400" b="1" dirty="0">
              <a:solidFill>
                <a:prstClr val="black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400" b="1" dirty="0">
                <a:solidFill>
                  <a:prstClr val="black"/>
                </a:solidFill>
                <a:latin typeface="Calibri"/>
              </a:rPr>
              <a:t>Allgemeine Informationen zur CLS-Studie: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400" b="1" dirty="0">
                <a:solidFill>
                  <a:prstClr val="black"/>
                </a:solidFill>
                <a:latin typeface="Calibri"/>
              </a:rPr>
              <a:t>info@cls-studie.de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400" b="1" dirty="0">
                <a:solidFill>
                  <a:prstClr val="black"/>
                </a:solidFill>
                <a:latin typeface="Calibri"/>
              </a:rPr>
              <a:t>www.cls-studie.de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3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72C929-C4A7-31A3-FFB5-4E09C4B8D9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de-DE" sz="1600" b="1" dirty="0">
                <a:latin typeface="+mn-lt"/>
              </a:rPr>
              <a:t>CLS | Soziale Teilhabe im Lebensverlauf junger Erwachsener | Eine Langzeitstudie</a:t>
            </a:r>
          </a:p>
        </p:txBody>
      </p:sp>
    </p:spTree>
    <p:extLst>
      <p:ext uri="{BB962C8B-B14F-4D97-AF65-F5344CB8AC3E}">
        <p14:creationId xmlns:p14="http://schemas.microsoft.com/office/powerpoint/2010/main" val="573233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l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1035</Words>
  <Application>Microsoft Office PowerPoint</Application>
  <PresentationFormat>Breitbild</PresentationFormat>
  <Paragraphs>148</Paragraphs>
  <Slides>18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Calibri</vt:lpstr>
      <vt:lpstr>Poppins regular</vt:lpstr>
      <vt:lpstr>Wingdings</vt:lpstr>
      <vt:lpstr>Space Grotesk bold</vt:lpstr>
      <vt:lpstr>Poppins</vt:lpstr>
      <vt:lpstr>Space Grotesk regular</vt:lpstr>
      <vt:lpstr>Arial</vt:lpstr>
      <vt:lpstr>Space Grotesk</vt:lpstr>
      <vt:lpstr>Office</vt:lpstr>
      <vt:lpstr>CLS: Soziale Teilhabe im Lebensverlauf junger Erwachsener – Eine Langzeitstudie </vt:lpstr>
      <vt:lpstr>Worum geht es bei der CLS-Studie?</vt:lpstr>
      <vt:lpstr>Wer führt die CLS-Studie durch?</vt:lpstr>
      <vt:lpstr>Wer fördert die CLS-Studie?</vt:lpstr>
      <vt:lpstr>Wie läuft die CLS-Studie ab? </vt:lpstr>
      <vt:lpstr>Teilnahme an der CLS-Studie: 5 Schritte</vt:lpstr>
      <vt:lpstr>Unterstützung durch Fachkräfte ist wichtig für Gelingen der Studie!</vt:lpstr>
      <vt:lpstr>Wie können Einrichtungen unterstützen,  die bereits von CLS kontaktiert wurden?</vt:lpstr>
      <vt:lpstr>Andere Organisationen, Einrichtungen und Fachkräfte in den Hilfen zur Erziehung</vt:lpstr>
      <vt:lpstr>Unterstützung der Studie in der Pflegekinderhilfe</vt:lpstr>
      <vt:lpstr>Warum die CLS-Studie?</vt:lpstr>
      <vt:lpstr>‚Leaving Care‘ in der CLS-Studie</vt:lpstr>
      <vt:lpstr>‚Care Leaver*innen‘ – Junge Menschen im Übergang nach der Jugendhilfe</vt:lpstr>
      <vt:lpstr>Fragen zu Teilhabe in der CLS-Studie</vt:lpstr>
      <vt:lpstr>Persönliche Daten in der CLS-Studie</vt:lpstr>
      <vt:lpstr>Wie läuft die CLS-Studie ab?</vt:lpstr>
      <vt:lpstr>Weitere Informationen zur CLS-Studie:</vt:lpstr>
      <vt:lpstr>Nachweise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Dorothee Schaefer</dc:creator>
  <cp:lastModifiedBy>Marie Demant</cp:lastModifiedBy>
  <cp:revision>110</cp:revision>
  <cp:lastPrinted>2022-11-02T08:58:39Z</cp:lastPrinted>
  <dcterms:created xsi:type="dcterms:W3CDTF">2021-10-28T11:21:49Z</dcterms:created>
  <dcterms:modified xsi:type="dcterms:W3CDTF">2022-11-04T16:39:58Z</dcterms:modified>
</cp:coreProperties>
</file>